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7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  <p:sldMasterId id="2147483708" r:id="rId3"/>
    <p:sldMasterId id="2147483723" r:id="rId4"/>
    <p:sldMasterId id="2147483736" r:id="rId5"/>
    <p:sldMasterId id="2147483751" r:id="rId6"/>
    <p:sldMasterId id="2147483781" r:id="rId7"/>
    <p:sldMasterId id="2147483796" r:id="rId8"/>
  </p:sldMasterIdLst>
  <p:notesMasterIdLst>
    <p:notesMasterId r:id="rId78"/>
  </p:notesMasterIdLst>
  <p:sldIdLst>
    <p:sldId id="435" r:id="rId9"/>
    <p:sldId id="328" r:id="rId10"/>
    <p:sldId id="331" r:id="rId11"/>
    <p:sldId id="332" r:id="rId12"/>
    <p:sldId id="333" r:id="rId13"/>
    <p:sldId id="495" r:id="rId14"/>
    <p:sldId id="334" r:id="rId15"/>
    <p:sldId id="335" r:id="rId16"/>
    <p:sldId id="336" r:id="rId17"/>
    <p:sldId id="348" r:id="rId18"/>
    <p:sldId id="463" r:id="rId19"/>
    <p:sldId id="500" r:id="rId20"/>
    <p:sldId id="496" r:id="rId21"/>
    <p:sldId id="501" r:id="rId22"/>
    <p:sldId id="459" r:id="rId23"/>
    <p:sldId id="464" r:id="rId24"/>
    <p:sldId id="497" r:id="rId25"/>
    <p:sldId id="350" r:id="rId26"/>
    <p:sldId id="475" r:id="rId27"/>
    <p:sldId id="473" r:id="rId28"/>
    <p:sldId id="478" r:id="rId29"/>
    <p:sldId id="362" r:id="rId30"/>
    <p:sldId id="529" r:id="rId31"/>
    <p:sldId id="498" r:id="rId32"/>
    <p:sldId id="530" r:id="rId33"/>
    <p:sldId id="531" r:id="rId34"/>
    <p:sldId id="527" r:id="rId35"/>
    <p:sldId id="532" r:id="rId36"/>
    <p:sldId id="526" r:id="rId37"/>
    <p:sldId id="448" r:id="rId38"/>
    <p:sldId id="434" r:id="rId39"/>
    <p:sldId id="536" r:id="rId40"/>
    <p:sldId id="538" r:id="rId41"/>
    <p:sldId id="539" r:id="rId42"/>
    <p:sldId id="540" r:id="rId43"/>
    <p:sldId id="416" r:id="rId44"/>
    <p:sldId id="533" r:id="rId45"/>
    <p:sldId id="503" r:id="rId46"/>
    <p:sldId id="504" r:id="rId47"/>
    <p:sldId id="505" r:id="rId48"/>
    <p:sldId id="534" r:id="rId49"/>
    <p:sldId id="506" r:id="rId50"/>
    <p:sldId id="507" r:id="rId51"/>
    <p:sldId id="508" r:id="rId52"/>
    <p:sldId id="509" r:id="rId53"/>
    <p:sldId id="510" r:id="rId54"/>
    <p:sldId id="511" r:id="rId55"/>
    <p:sldId id="512" r:id="rId56"/>
    <p:sldId id="499" r:id="rId57"/>
    <p:sldId id="513" r:id="rId58"/>
    <p:sldId id="514" r:id="rId59"/>
    <p:sldId id="515" r:id="rId60"/>
    <p:sldId id="516" r:id="rId61"/>
    <p:sldId id="517" r:id="rId62"/>
    <p:sldId id="535" r:id="rId63"/>
    <p:sldId id="518" r:id="rId64"/>
    <p:sldId id="519" r:id="rId65"/>
    <p:sldId id="520" r:id="rId66"/>
    <p:sldId id="521" r:id="rId67"/>
    <p:sldId id="522" r:id="rId68"/>
    <p:sldId id="523" r:id="rId69"/>
    <p:sldId id="524" r:id="rId70"/>
    <p:sldId id="502" r:id="rId71"/>
    <p:sldId id="399" r:id="rId72"/>
    <p:sldId id="457" r:id="rId73"/>
    <p:sldId id="458" r:id="rId74"/>
    <p:sldId id="419" r:id="rId75"/>
    <p:sldId id="422" r:id="rId76"/>
    <p:sldId id="420" r:id="rId77"/>
  </p:sldIdLst>
  <p:sldSz cx="10972800" cy="6172200"/>
  <p:notesSz cx="7010400" cy="9296400"/>
  <p:embeddedFontLst>
    <p:embeddedFont>
      <p:font typeface="Trebuchet MS" panose="020B0603020202020204" pitchFamily="34" charset="0"/>
      <p:regular r:id="rId79"/>
      <p:bold r:id="rId80"/>
      <p:italic r:id="rId81"/>
      <p:boldItalic r:id="rId82"/>
    </p:embeddedFont>
    <p:embeddedFont>
      <p:font typeface="MS PGothic" panose="020B0600070205080204" pitchFamily="34" charset="-128"/>
      <p:regular r:id="rId83"/>
    </p:embeddedFont>
    <p:embeddedFont>
      <p:font typeface="Questrial" panose="020B0604020202020204" charset="0"/>
      <p:regular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F406C1-8102-4222-85AE-A1898212988C}">
  <a:tblStyle styleId="{81F406C1-8102-4222-85AE-A1898212988C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BF5"/>
          </a:solidFill>
        </a:fill>
      </a:tcStyle>
    </a:wholeTbl>
    <a:band1H>
      <a:tcStyle>
        <a:tcBdr/>
        <a:fill>
          <a:solidFill>
            <a:srgbClr val="CAD4EA"/>
          </a:solidFill>
        </a:fill>
      </a:tcStyle>
    </a:band1H>
    <a:band1V>
      <a:tcStyle>
        <a:tcBdr/>
        <a:fill>
          <a:solidFill>
            <a:srgbClr val="CAD4EA"/>
          </a:solidFill>
        </a:fill>
      </a:tcStyle>
    </a:band1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16" autoAdjust="0"/>
  </p:normalViewPr>
  <p:slideViewPr>
    <p:cSldViewPr snapToGrid="0">
      <p:cViewPr varScale="1">
        <p:scale>
          <a:sx n="79" d="100"/>
          <a:sy n="79" d="100"/>
        </p:scale>
        <p:origin x="20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font" Target="fonts/font6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font" Target="fonts/font1.fntdata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font" Target="fonts/font4.fntdata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font" Target="fonts/font2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font" Target="fonts/font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theme" Target="../theme/theme9.xml"/><Relationship Id="rId4" Type="http://schemas.openxmlformats.org/officeDocument/2006/relationships/image" Target="../media/image2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30564" y="8831579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2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3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33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33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33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330"/>
              </a:spcBef>
              <a:spcAft>
                <a:spcPts val="0"/>
              </a:spcAft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lang="en-US"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Shap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00" y="134205"/>
            <a:ext cx="1366528" cy="507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8"/>
          <p:cNvGrpSpPr/>
          <p:nvPr/>
        </p:nvGrpSpPr>
        <p:grpSpPr>
          <a:xfrm>
            <a:off x="5591137" y="190608"/>
            <a:ext cx="1044424" cy="351481"/>
            <a:chOff x="2604423" y="247812"/>
            <a:chExt cx="1379963" cy="464401"/>
          </a:xfrm>
        </p:grpSpPr>
        <p:pic>
          <p:nvPicPr>
            <p:cNvPr id="9" name="Shape 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4423" y="456585"/>
              <a:ext cx="1379963" cy="255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3155" y="247812"/>
              <a:ext cx="782595" cy="2161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245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06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0808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951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394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7480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319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030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575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795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17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= Developers, Data Scientist, Engineers</a:t>
            </a:r>
          </a:p>
          <a:p>
            <a:endParaRPr lang="en-US" dirty="0"/>
          </a:p>
          <a:p>
            <a:r>
              <a:rPr lang="en-US" dirty="0"/>
              <a:t>Problems = Self-driving cars, healthcare issues like cancer detection, consumer services and robotics</a:t>
            </a:r>
          </a:p>
          <a:p>
            <a:endParaRPr lang="en-US" dirty="0"/>
          </a:p>
          <a:p>
            <a:r>
              <a:rPr lang="en-US" dirty="0"/>
              <a:t>AI / Deep Learning = training, optimizing and deploying deep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lang="en-US"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71879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981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9690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3358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343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089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144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1545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9714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630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5397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05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972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For client engagements, students should use their work email address to login.</a:t>
            </a:r>
            <a:endParaRPr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4" name="Shape 514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31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870258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4" name="Shape 514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32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10711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4" name="Shape 514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34314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4" name="Shape 514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23097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4" name="Shape 514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35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18416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959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6395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848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422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931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4497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107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369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03555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8059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9292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39969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405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2342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964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70650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452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99331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5450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1863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930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1372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85547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6060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0915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919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9968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2003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71292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20252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7560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6" name="Shape 86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5012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18299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6" name="Shape 86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35273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7935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685799" y="4343398"/>
            <a:ext cx="5486399" cy="4114799"/>
          </a:xfrm>
          <a:prstGeom prst="rect">
            <a:avLst/>
          </a:prstGeom>
          <a:noFill/>
          <a:ln>
            <a:noFill/>
          </a:ln>
        </p:spPr>
        <p:txBody>
          <a:bodyPr lIns="91325" tIns="45650" rIns="91325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Shape 468"/>
          <p:cNvSpPr txBox="1">
            <a:spLocks noGrp="1"/>
          </p:cNvSpPr>
          <p:nvPr>
            <p:ph type="sldNum" idx="12"/>
          </p:nvPr>
        </p:nvSpPr>
        <p:spPr>
          <a:xfrm>
            <a:off x="3583535" y="8685213"/>
            <a:ext cx="2971799" cy="457199"/>
          </a:xfrm>
          <a:prstGeom prst="rect">
            <a:avLst/>
          </a:prstGeom>
          <a:noFill/>
          <a:ln>
            <a:noFill/>
          </a:ln>
        </p:spPr>
        <p:txBody>
          <a:bodyPr lIns="91325" tIns="45650" rIns="91325" bIns="4565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fld id="{00000000-1234-1234-1234-123412341234}" type="slidenum"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rebuchet MS"/>
                <a:buNone/>
                <a:tabLst/>
                <a:defRPr/>
              </a:pPr>
              <a:t>69</a:t>
            </a:fld>
            <a:endParaRPr kumimoji="0" lang="en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90968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048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50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27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Slide - Images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l="-7772" t="26752" r="64278" b="-168"/>
          <a:stretch/>
        </p:blipFill>
        <p:spPr>
          <a:xfrm>
            <a:off x="0" y="0"/>
            <a:ext cx="10972800" cy="5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 rot="10800000" flipH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490972" y="4612301"/>
            <a:ext cx="6057000" cy="3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90972" y="3434607"/>
            <a:ext cx="6057000" cy="98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9" name="Shape 119"/>
          <p:cNvCxnSpPr/>
          <p:nvPr/>
        </p:nvCxnSpPr>
        <p:spPr>
          <a:xfrm>
            <a:off x="583337" y="4490989"/>
            <a:ext cx="5456700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483260"/>
            <a:ext cx="2284500" cy="8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7049728" y="578171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and Segu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2">
            <a:alphaModFix/>
          </a:blip>
          <a:srcRect l="-13073" t="22534" r="63756" b="-9039"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803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16313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7049728" y="578171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12752355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Two Conten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498347" y="654352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498347" y="2111660"/>
            <a:ext cx="4945200" cy="36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1775" marR="0" lvl="0" indent="-793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03275" marR="0" lvl="1" indent="-1047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55712" marR="0" lvl="2" indent="-61912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2"/>
          </p:nvPr>
        </p:nvSpPr>
        <p:spPr>
          <a:xfrm>
            <a:off x="5529389" y="2111660"/>
            <a:ext cx="4945200" cy="36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1775" marR="0" lvl="0" indent="-793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03275" marR="0" lvl="1" indent="-1047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55712" marR="0" lvl="2" indent="-61912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3"/>
          </p:nvPr>
        </p:nvSpPr>
        <p:spPr>
          <a:xfrm>
            <a:off x="498347" y="1180567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1892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1553496" y="5352630"/>
            <a:ext cx="7865700" cy="3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00" cy="10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6029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9474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410237" y="1023461"/>
            <a:ext cx="9152357" cy="4764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397358" y="1648494"/>
            <a:ext cx="9152357" cy="390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667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Two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98347" y="654352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98347" y="2111660"/>
            <a:ext cx="4945200" cy="36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1775" marR="0" lvl="0" indent="-793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03275" marR="0" lvl="1" indent="-1047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55712" marR="0" lvl="2" indent="-61912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2"/>
          </p:nvPr>
        </p:nvSpPr>
        <p:spPr>
          <a:xfrm>
            <a:off x="5529389" y="2111660"/>
            <a:ext cx="4945200" cy="36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1775" marR="0" lvl="0" indent="-793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03275" marR="0" lvl="1" indent="-1047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55712" marR="0" lvl="2" indent="-61912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3"/>
          </p:nvPr>
        </p:nvSpPr>
        <p:spPr>
          <a:xfrm>
            <a:off x="498347" y="1180567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553496" y="5352630"/>
            <a:ext cx="7865700" cy="3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00" cy="1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57250" marR="0" lvl="1" indent="-17145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4775" marR="0" lvl="2" indent="-1936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5987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Shape 120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4800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- Gree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98347" y="2790634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3434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- NO LOGO &amp; PAGE NUMB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05" name="Shape 205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6" name="Shape 120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Photograph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98347" y="633525"/>
            <a:ext cx="5922000" cy="61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5905800" cy="369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59220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6" name="Shape 120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2020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and Segu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86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57250" marR="0" lvl="1" indent="-17145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4775" marR="0" lvl="2" indent="-1936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and Segu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2">
            <a:alphaModFix/>
          </a:blip>
          <a:srcRect l="-13073" t="22534" r="63756" b="-9039"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803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8167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7049728" y="578171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96986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1553496" y="5352630"/>
            <a:ext cx="7865700" cy="36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00" cy="10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3051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524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-7771" t="26753" r="64277" b="-168"/>
          <a:stretch/>
        </p:blipFill>
        <p:spPr>
          <a:xfrm>
            <a:off x="0" y="0"/>
            <a:ext cx="10972800" cy="59425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90973" y="4612301"/>
            <a:ext cx="6057133" cy="3693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90973" y="3434608"/>
            <a:ext cx="6057133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83337" y="4490990"/>
            <a:ext cx="5456769" cy="0"/>
          </a:xfrm>
          <a:prstGeom prst="line">
            <a:avLst/>
          </a:prstGeom>
          <a:ln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337" y="483260"/>
            <a:ext cx="2284591" cy="8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8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-7771" t="26753" r="64277" b="-168"/>
          <a:stretch/>
        </p:blipFill>
        <p:spPr>
          <a:xfrm>
            <a:off x="0" y="0"/>
            <a:ext cx="10972800" cy="59425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87519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342900" indent="-342900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000">
                <a:solidFill>
                  <a:schemeClr val="bg1"/>
                </a:solidFill>
              </a:defRPr>
            </a:lvl1pPr>
            <a:lvl2pPr marL="857250" indent="-285750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800">
                <a:solidFill>
                  <a:schemeClr val="bg1"/>
                </a:solidFill>
              </a:defRPr>
            </a:lvl2pPr>
            <a:lvl3pPr marL="1374775" indent="-285750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928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64642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45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464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- Gree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98347" y="2790634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02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48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86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8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186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8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-13076" t="22534" r="63759" b="-9037"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flipH="1" flipV="1"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flipH="1" flipV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hape 1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573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Slide - Images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 l="-21751" b="-227"/>
          <a:stretch/>
        </p:blipFill>
        <p:spPr>
          <a:xfrm>
            <a:off x="0" y="0"/>
            <a:ext cx="10972798" cy="5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/>
          <p:nvPr/>
        </p:nvSpPr>
        <p:spPr>
          <a:xfrm rot="10800000" flipH="1"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000" scaled="0"/>
          </a:gra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490972" y="4612300"/>
            <a:ext cx="6057132" cy="3693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204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20" marR="0" lvl="1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40" marR="0" lvl="2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156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67840" marR="0" lvl="3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8360" marR="0" lvl="4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5560" marR="0" lvl="5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760" marR="0" lvl="6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960" marR="0" lvl="7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7160" marR="0" lvl="8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90972" y="3434608"/>
            <a:ext cx="6057132" cy="9828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444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583338" y="4490989"/>
            <a:ext cx="5456768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483259"/>
            <a:ext cx="2284589" cy="800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3840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 l="-21751" b="-227"/>
          <a:stretch/>
        </p:blipFill>
        <p:spPr>
          <a:xfrm>
            <a:off x="0" y="0"/>
            <a:ext cx="10972798" cy="5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/>
          <p:nvPr/>
        </p:nvSpPr>
        <p:spPr>
          <a:xfrm rot="10800000" flipH="1"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000" scaled="0"/>
          </a:gra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8" y="3902417"/>
            <a:ext cx="3232856" cy="113274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481652" y="5310990"/>
            <a:ext cx="3334680" cy="369360"/>
          </a:xfrm>
          <a:prstGeom prst="rect">
            <a:avLst/>
          </a:prstGeom>
          <a:noFill/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Trebuchet MS"/>
              <a:buNone/>
            </a:pPr>
            <a:r>
              <a:rPr lang="en" sz="204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25779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- NO LOGO &amp; PAGE NUMB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6" name="Shape 120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20" marR="0" lvl="1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40" marR="0" lvl="2" indent="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156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67840" marR="0" lvl="3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8360" marR="0" lvl="4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4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5560" marR="0" lvl="5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760" marR="0" lvl="6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960" marR="0" lvl="7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7160" marR="0" lvl="8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498347" y="1183331"/>
            <a:ext cx="9976102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20" marR="0" lvl="1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40" marR="0" lvl="2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39240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760" marR="0" lvl="4" indent="-152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5560" marR="0" lvl="5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760" marR="0" lvl="6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960" marR="0" lvl="7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7160" marR="0" lvl="8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/>
          <p:nvPr/>
        </p:nvSpPr>
        <p:spPr>
          <a:xfrm>
            <a:off x="7049727" y="5781715"/>
            <a:ext cx="2762866" cy="248141"/>
          </a:xfrm>
          <a:prstGeom prst="rect">
            <a:avLst/>
          </a:prstGeom>
          <a:noFill/>
          <a:ln>
            <a:noFill/>
          </a:ln>
        </p:spPr>
        <p:txBody>
          <a:bodyPr lIns="91440" tIns="45690" rIns="91440" bIns="4569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" sz="84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250048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361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- Gree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1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411"/>
                </a:srgbClr>
              </a:gs>
            </a:gsLst>
            <a:lin ang="5400000" scaled="0"/>
          </a:gra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98347" y="2790634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1610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Two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98347" y="654352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98347" y="2111660"/>
            <a:ext cx="4945062" cy="369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7620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07720" marR="0" lvl="1" indent="2286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49680" marR="0" lvl="2" indent="5334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67840" marR="0" lvl="3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8360" marR="0" lvl="4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5560" marR="0" lvl="5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760" marR="0" lvl="6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960" marR="0" lvl="7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7160" marR="0" lvl="8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5529388" y="2111660"/>
            <a:ext cx="4945062" cy="369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7620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07720" marR="0" lvl="1" indent="2286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49680" marR="0" lvl="2" indent="53340" algn="l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67840" marR="0" lvl="3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8360" marR="0" lvl="4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5560" marR="0" lvl="5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760" marR="0" lvl="6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960" marR="0" lvl="7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7160" marR="0" lvl="8" indent="-76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3"/>
          </p:nvPr>
        </p:nvSpPr>
        <p:spPr>
          <a:xfrm>
            <a:off x="498347" y="1180567"/>
            <a:ext cx="9976102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20" marR="0" lvl="1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40" marR="0" lvl="2" indent="0" algn="ctr" rtl="0">
              <a:lnSpc>
                <a:spcPct val="90000"/>
              </a:lnSpc>
              <a:spcBef>
                <a:spcPts val="960"/>
              </a:spcBef>
              <a:spcAft>
                <a:spcPts val="960"/>
              </a:spcAft>
              <a:buClr>
                <a:schemeClr val="dk1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39240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760" marR="0" lvl="4" indent="-1524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5560" marR="0" lvl="5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760" marR="0" lvl="6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960" marR="0" lvl="7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7160" marR="0" lvl="8" indent="2286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2703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553495" y="5352631"/>
            <a:ext cx="7865806" cy="3693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204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6" cy="104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73256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102" cy="5355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  <a:defRPr sz="324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25511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and Segu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1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411"/>
                </a:srgbClr>
              </a:gs>
            </a:gsLst>
            <a:lin ang="5400000" scaled="0"/>
          </a:gra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85222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and Segu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l="-13076" t="22534" r="63758" b="-9036"/>
          <a:stretch/>
        </p:blipFill>
        <p:spPr>
          <a:xfrm flipH="1">
            <a:off x="0" y="1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 rot="10800000"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/>
          <p:nvPr/>
        </p:nvSpPr>
        <p:spPr>
          <a:xfrm rot="10800000"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411"/>
                </a:srgbClr>
              </a:gs>
            </a:gsLst>
            <a:lin ang="5400000" scaled="0"/>
          </a:gradFill>
          <a:ln>
            <a:noFill/>
          </a:ln>
        </p:spPr>
        <p:txBody>
          <a:bodyPr lIns="91440" tIns="45690" rIns="91440" bIns="4569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8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31281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-7771" t="26753" r="64277" b="-168"/>
          <a:stretch/>
        </p:blipFill>
        <p:spPr>
          <a:xfrm>
            <a:off x="0" y="1"/>
            <a:ext cx="10972800" cy="59425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90975" y="4612301"/>
            <a:ext cx="6057133" cy="3693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90975" y="3434609"/>
            <a:ext cx="6057133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83337" y="4490990"/>
            <a:ext cx="5456770" cy="0"/>
          </a:xfrm>
          <a:prstGeom prst="line">
            <a:avLst/>
          </a:prstGeom>
          <a:ln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338" y="483261"/>
            <a:ext cx="2284591" cy="8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-7771" t="26753" r="64277" b="-168"/>
          <a:stretch/>
        </p:blipFill>
        <p:spPr>
          <a:xfrm>
            <a:off x="0" y="1"/>
            <a:ext cx="10972800" cy="594250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81641" y="5310990"/>
            <a:ext cx="253947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8102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" name="Shape 120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342887" indent="-34288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000">
                <a:solidFill>
                  <a:schemeClr val="bg1"/>
                </a:solidFill>
              </a:defRPr>
            </a:lvl1pPr>
            <a:lvl2pPr marL="857215" indent="-285738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800">
                <a:solidFill>
                  <a:schemeClr val="bg1"/>
                </a:solidFill>
              </a:defRPr>
            </a:lvl2pPr>
            <a:lvl3pPr marL="1374720" indent="-285738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6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52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8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18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4815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416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7"/>
            <a:ext cx="5922118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4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8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1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076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2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9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3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2"/>
            <a:ext cx="4945063" cy="3693521"/>
          </a:xfrm>
        </p:spPr>
        <p:txBody>
          <a:bodyPr/>
          <a:lstStyle>
            <a:lvl1pPr marL="231766" indent="-231766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43" indent="-231766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663" indent="-166681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754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640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1" y="2111662"/>
            <a:ext cx="4945062" cy="3693521"/>
          </a:xfrm>
        </p:spPr>
        <p:txBody>
          <a:bodyPr/>
          <a:lstStyle>
            <a:lvl1pPr marL="231766" indent="-231766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43" indent="-231766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663" indent="-166681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754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640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9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394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2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4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2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4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Photograph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98347" y="633525"/>
            <a:ext cx="5922000" cy="61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5905800" cy="369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59220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6" name="Shape 120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52890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-13076" t="22534" r="63759" b="-9037"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flipH="1" flipV="1"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Rectangle 12"/>
          <p:cNvSpPr/>
          <p:nvPr userDrawn="1"/>
        </p:nvSpPr>
        <p:spPr>
          <a:xfrm flipH="1" flipV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5577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- NO LOGO &amp; PAGE NUMB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98347" y="348397"/>
            <a:ext cx="9976103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98347" y="1465704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6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89464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 - Images">
    <p:bg>
      <p:bgPr>
        <a:solidFill>
          <a:schemeClr val="dk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498722" y="3204298"/>
            <a:ext cx="8252245" cy="3554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Font typeface="Trebuchet MS"/>
              <a:buNone/>
              <a:defRPr sz="19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98722" y="2531457"/>
            <a:ext cx="8252245" cy="707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None/>
              <a:defRPr sz="4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" name="Shape 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491" y="5613492"/>
            <a:ext cx="1443898" cy="265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6303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 - Images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498722" y="3495398"/>
            <a:ext cx="8252245" cy="341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8722" y="2914891"/>
            <a:ext cx="8252245" cy="61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5" name="Shape 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297" y="351164"/>
            <a:ext cx="2461922" cy="1828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6537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 - Images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112166" y="3000797"/>
            <a:ext cx="7443536" cy="341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2167" y="2420289"/>
            <a:ext cx="7443536" cy="61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Shape 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4196" y="4017192"/>
            <a:ext cx="3171888" cy="582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45073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 - Images">
    <p:bg>
      <p:bgPr>
        <a:solidFill>
          <a:schemeClr val="dk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38925" y="3971344"/>
            <a:ext cx="7443536" cy="341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38925" y="3390835"/>
            <a:ext cx="7443536" cy="6155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None/>
              <a:defRPr sz="3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2631" y="125811"/>
            <a:ext cx="2318083" cy="1722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7852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 - Images">
    <p:bg>
      <p:bgPr>
        <a:solidFill>
          <a:schemeClr val="dk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530204" y="1827550"/>
            <a:ext cx="6194686" cy="341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30204" y="720141"/>
            <a:ext cx="6194686" cy="1200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" name="Shape 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600" y="4686460"/>
            <a:ext cx="1544130" cy="1147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0436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98347" y="348397"/>
            <a:ext cx="9976103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8347" y="1464216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6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5060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8347" y="348397"/>
            <a:ext cx="9976103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7294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and Segu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- Gree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98347" y="2776784"/>
            <a:ext cx="9976103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47997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- Lin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98347" y="4200373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4" name="Shape 64"/>
          <p:cNvCxnSpPr/>
          <p:nvPr/>
        </p:nvCxnSpPr>
        <p:spPr>
          <a:xfrm>
            <a:off x="595360" y="4754728"/>
            <a:ext cx="9727214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84098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Centered - NO LOG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98347" y="348397"/>
            <a:ext cx="9976103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5052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TERNATE - Title Centered - NO LOGO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98347" y="348397"/>
            <a:ext cx="9976103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19439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Two Conte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98347" y="351356"/>
            <a:ext cx="9976103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98347" y="2111660"/>
            <a:ext cx="4945062" cy="369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1775" marR="0" lvl="0" indent="-793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03275" marR="0" lvl="1" indent="-1047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55713" marR="0" lvl="2" indent="-61912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2"/>
          </p:nvPr>
        </p:nvSpPr>
        <p:spPr>
          <a:xfrm>
            <a:off x="5529389" y="2111660"/>
            <a:ext cx="4945062" cy="369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1775" marR="0" lvl="0" indent="-793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03275" marR="0" lvl="1" indent="-1047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55713" marR="0" lvl="2" indent="-61912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3"/>
          </p:nvPr>
        </p:nvSpPr>
        <p:spPr>
          <a:xfrm>
            <a:off x="498347" y="1465704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6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1807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BOTTOM Highligh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8347" y="5093498"/>
            <a:ext cx="9976103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75612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P Highligh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98347" y="351356"/>
            <a:ext cx="9976103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43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Highligh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583400" y="2311877"/>
            <a:ext cx="4067730" cy="1544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34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6874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Highlight + LOGO + PAGE 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583400" y="2311877"/>
            <a:ext cx="4067730" cy="15441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34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grpSp>
        <p:nvGrpSpPr>
          <p:cNvPr id="87" name="Shape 87"/>
          <p:cNvGrpSpPr/>
          <p:nvPr/>
        </p:nvGrpSpPr>
        <p:grpSpPr>
          <a:xfrm>
            <a:off x="10153705" y="5868504"/>
            <a:ext cx="601048" cy="111022"/>
            <a:chOff x="1346200" y="-720725"/>
            <a:chExt cx="2990849" cy="552449"/>
          </a:xfrm>
        </p:grpSpPr>
        <p:sp>
          <p:nvSpPr>
            <p:cNvPr id="88" name="Shape 88"/>
            <p:cNvSpPr/>
            <p:nvPr/>
          </p:nvSpPr>
          <p:spPr>
            <a:xfrm>
              <a:off x="4270375" y="-306387"/>
              <a:ext cx="66674" cy="650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655" y="53493"/>
                  </a:moveTo>
                  <a:cubicBezTo>
                    <a:pt x="49655" y="37590"/>
                    <a:pt x="49655" y="37590"/>
                    <a:pt x="49655" y="37590"/>
                  </a:cubicBezTo>
                  <a:cubicBezTo>
                    <a:pt x="59310" y="37590"/>
                    <a:pt x="59310" y="37590"/>
                    <a:pt x="59310" y="37590"/>
                  </a:cubicBezTo>
                  <a:cubicBezTo>
                    <a:pt x="64827" y="37590"/>
                    <a:pt x="71724" y="39036"/>
                    <a:pt x="71724" y="44819"/>
                  </a:cubicBezTo>
                  <a:cubicBezTo>
                    <a:pt x="71724" y="52048"/>
                    <a:pt x="68965" y="53493"/>
                    <a:pt x="62068" y="53493"/>
                  </a:cubicBezTo>
                  <a:cubicBezTo>
                    <a:pt x="49655" y="53493"/>
                    <a:pt x="49655" y="53493"/>
                    <a:pt x="49655" y="53493"/>
                  </a:cubicBezTo>
                  <a:moveTo>
                    <a:pt x="49655" y="65060"/>
                  </a:moveTo>
                  <a:cubicBezTo>
                    <a:pt x="56551" y="65060"/>
                    <a:pt x="56551" y="65060"/>
                    <a:pt x="56551" y="65060"/>
                  </a:cubicBezTo>
                  <a:cubicBezTo>
                    <a:pt x="71724" y="91084"/>
                    <a:pt x="71724" y="91084"/>
                    <a:pt x="71724" y="91084"/>
                  </a:cubicBezTo>
                  <a:cubicBezTo>
                    <a:pt x="86896" y="91084"/>
                    <a:pt x="86896" y="91084"/>
                    <a:pt x="86896" y="91084"/>
                  </a:cubicBezTo>
                  <a:cubicBezTo>
                    <a:pt x="71724" y="63614"/>
                    <a:pt x="71724" y="63614"/>
                    <a:pt x="71724" y="63614"/>
                  </a:cubicBezTo>
                  <a:cubicBezTo>
                    <a:pt x="80000" y="62168"/>
                    <a:pt x="86896" y="59277"/>
                    <a:pt x="86896" y="46265"/>
                  </a:cubicBezTo>
                  <a:cubicBezTo>
                    <a:pt x="86896" y="31807"/>
                    <a:pt x="77241" y="27469"/>
                    <a:pt x="60689" y="27469"/>
                  </a:cubicBezTo>
                  <a:cubicBezTo>
                    <a:pt x="35862" y="27469"/>
                    <a:pt x="35862" y="27469"/>
                    <a:pt x="35862" y="27469"/>
                  </a:cubicBezTo>
                  <a:cubicBezTo>
                    <a:pt x="35862" y="91084"/>
                    <a:pt x="35862" y="91084"/>
                    <a:pt x="35862" y="91084"/>
                  </a:cubicBezTo>
                  <a:cubicBezTo>
                    <a:pt x="49655" y="91084"/>
                    <a:pt x="49655" y="91084"/>
                    <a:pt x="49655" y="91084"/>
                  </a:cubicBezTo>
                  <a:cubicBezTo>
                    <a:pt x="49655" y="65060"/>
                    <a:pt x="49655" y="65060"/>
                    <a:pt x="49655" y="65060"/>
                  </a:cubicBezTo>
                  <a:moveTo>
                    <a:pt x="120000" y="59277"/>
                  </a:moveTo>
                  <a:cubicBezTo>
                    <a:pt x="120000" y="21686"/>
                    <a:pt x="91034" y="0"/>
                    <a:pt x="60689" y="0"/>
                  </a:cubicBezTo>
                  <a:cubicBezTo>
                    <a:pt x="28965" y="0"/>
                    <a:pt x="0" y="21686"/>
                    <a:pt x="0" y="59277"/>
                  </a:cubicBezTo>
                  <a:cubicBezTo>
                    <a:pt x="0" y="96867"/>
                    <a:pt x="28965" y="119999"/>
                    <a:pt x="60689" y="119999"/>
                  </a:cubicBezTo>
                  <a:cubicBezTo>
                    <a:pt x="91034" y="119999"/>
                    <a:pt x="120000" y="96867"/>
                    <a:pt x="120000" y="59277"/>
                  </a:cubicBezTo>
                  <a:moveTo>
                    <a:pt x="102068" y="59277"/>
                  </a:moveTo>
                  <a:cubicBezTo>
                    <a:pt x="102068" y="86746"/>
                    <a:pt x="82758" y="105542"/>
                    <a:pt x="60689" y="105542"/>
                  </a:cubicBezTo>
                  <a:cubicBezTo>
                    <a:pt x="60689" y="105542"/>
                    <a:pt x="60689" y="105542"/>
                    <a:pt x="60689" y="105542"/>
                  </a:cubicBezTo>
                  <a:cubicBezTo>
                    <a:pt x="35862" y="105542"/>
                    <a:pt x="17931" y="86746"/>
                    <a:pt x="17931" y="59277"/>
                  </a:cubicBezTo>
                  <a:cubicBezTo>
                    <a:pt x="17931" y="31807"/>
                    <a:pt x="35862" y="13012"/>
                    <a:pt x="60689" y="13012"/>
                  </a:cubicBezTo>
                  <a:cubicBezTo>
                    <a:pt x="82758" y="13012"/>
                    <a:pt x="102068" y="31807"/>
                    <a:pt x="102068" y="592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2316163" y="-617537"/>
              <a:ext cx="1933574" cy="3651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904" y="0"/>
                  </a:moveTo>
                  <a:cubicBezTo>
                    <a:pt x="49904" y="120000"/>
                    <a:pt x="49904" y="120000"/>
                    <a:pt x="49904" y="120000"/>
                  </a:cubicBezTo>
                  <a:cubicBezTo>
                    <a:pt x="56238" y="120000"/>
                    <a:pt x="56238" y="120000"/>
                    <a:pt x="56238" y="120000"/>
                  </a:cubicBezTo>
                  <a:cubicBezTo>
                    <a:pt x="56238" y="0"/>
                    <a:pt x="56238" y="0"/>
                    <a:pt x="56238" y="0"/>
                  </a:cubicBezTo>
                  <a:lnTo>
                    <a:pt x="49904" y="0"/>
                  </a:lnTo>
                  <a:close/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6380" y="120000"/>
                    <a:pt x="6380" y="120000"/>
                    <a:pt x="6380" y="120000"/>
                  </a:cubicBezTo>
                  <a:cubicBezTo>
                    <a:pt x="6380" y="26694"/>
                    <a:pt x="6380" y="26694"/>
                    <a:pt x="6380" y="26694"/>
                  </a:cubicBezTo>
                  <a:cubicBezTo>
                    <a:pt x="11380" y="26949"/>
                    <a:pt x="11380" y="26949"/>
                    <a:pt x="11380" y="26949"/>
                  </a:cubicBezTo>
                  <a:cubicBezTo>
                    <a:pt x="13000" y="26949"/>
                    <a:pt x="14142" y="28983"/>
                    <a:pt x="14952" y="33559"/>
                  </a:cubicBezTo>
                  <a:cubicBezTo>
                    <a:pt x="15952" y="39152"/>
                    <a:pt x="16380" y="48559"/>
                    <a:pt x="16380" y="65338"/>
                  </a:cubicBezTo>
                  <a:cubicBezTo>
                    <a:pt x="16380" y="120000"/>
                    <a:pt x="16380" y="120000"/>
                    <a:pt x="16380" y="120000"/>
                  </a:cubicBezTo>
                  <a:cubicBezTo>
                    <a:pt x="22571" y="120000"/>
                    <a:pt x="22571" y="120000"/>
                    <a:pt x="22571" y="120000"/>
                  </a:cubicBezTo>
                  <a:cubicBezTo>
                    <a:pt x="22571" y="53644"/>
                    <a:pt x="22571" y="53644"/>
                    <a:pt x="22571" y="53644"/>
                  </a:cubicBezTo>
                  <a:cubicBezTo>
                    <a:pt x="22571" y="6355"/>
                    <a:pt x="16904" y="0"/>
                    <a:pt x="11380" y="0"/>
                  </a:cubicBezTo>
                  <a:lnTo>
                    <a:pt x="0" y="0"/>
                  </a:lnTo>
                  <a:close/>
                  <a:moveTo>
                    <a:pt x="60095" y="0"/>
                  </a:moveTo>
                  <a:cubicBezTo>
                    <a:pt x="60095" y="120000"/>
                    <a:pt x="60095" y="120000"/>
                    <a:pt x="60095" y="120000"/>
                  </a:cubicBezTo>
                  <a:cubicBezTo>
                    <a:pt x="70428" y="120000"/>
                    <a:pt x="70428" y="120000"/>
                    <a:pt x="70428" y="120000"/>
                  </a:cubicBezTo>
                  <a:cubicBezTo>
                    <a:pt x="75904" y="120000"/>
                    <a:pt x="77666" y="115169"/>
                    <a:pt x="79619" y="104237"/>
                  </a:cubicBezTo>
                  <a:cubicBezTo>
                    <a:pt x="81000" y="96610"/>
                    <a:pt x="81857" y="79830"/>
                    <a:pt x="81857" y="61525"/>
                  </a:cubicBezTo>
                  <a:cubicBezTo>
                    <a:pt x="81857" y="44491"/>
                    <a:pt x="81142" y="29491"/>
                    <a:pt x="79809" y="20084"/>
                  </a:cubicBezTo>
                  <a:cubicBezTo>
                    <a:pt x="77476" y="3305"/>
                    <a:pt x="74095" y="0"/>
                    <a:pt x="69000" y="0"/>
                  </a:cubicBezTo>
                  <a:lnTo>
                    <a:pt x="60095" y="0"/>
                  </a:lnTo>
                  <a:close/>
                  <a:moveTo>
                    <a:pt x="66428" y="26186"/>
                  </a:moveTo>
                  <a:cubicBezTo>
                    <a:pt x="69142" y="26186"/>
                    <a:pt x="69142" y="26186"/>
                    <a:pt x="69142" y="26186"/>
                  </a:cubicBezTo>
                  <a:cubicBezTo>
                    <a:pt x="73095" y="26186"/>
                    <a:pt x="75666" y="35593"/>
                    <a:pt x="75666" y="60254"/>
                  </a:cubicBezTo>
                  <a:cubicBezTo>
                    <a:pt x="75666" y="84915"/>
                    <a:pt x="73095" y="94576"/>
                    <a:pt x="69142" y="94576"/>
                  </a:cubicBezTo>
                  <a:cubicBezTo>
                    <a:pt x="66428" y="94576"/>
                    <a:pt x="66428" y="94576"/>
                    <a:pt x="66428" y="94576"/>
                  </a:cubicBezTo>
                  <a:lnTo>
                    <a:pt x="66428" y="26186"/>
                  </a:lnTo>
                  <a:close/>
                  <a:moveTo>
                    <a:pt x="40761" y="0"/>
                  </a:moveTo>
                  <a:cubicBezTo>
                    <a:pt x="35476" y="95084"/>
                    <a:pt x="35476" y="95084"/>
                    <a:pt x="35476" y="95084"/>
                  </a:cubicBezTo>
                  <a:cubicBezTo>
                    <a:pt x="30380" y="0"/>
                    <a:pt x="30380" y="0"/>
                    <a:pt x="30380" y="0"/>
                  </a:cubicBezTo>
                  <a:cubicBezTo>
                    <a:pt x="23523" y="0"/>
                    <a:pt x="23523" y="0"/>
                    <a:pt x="23523" y="0"/>
                  </a:cubicBezTo>
                  <a:cubicBezTo>
                    <a:pt x="30761" y="120000"/>
                    <a:pt x="30761" y="120000"/>
                    <a:pt x="30761" y="120000"/>
                  </a:cubicBezTo>
                  <a:cubicBezTo>
                    <a:pt x="39904" y="120000"/>
                    <a:pt x="39904" y="120000"/>
                    <a:pt x="39904" y="120000"/>
                  </a:cubicBezTo>
                  <a:cubicBezTo>
                    <a:pt x="47238" y="0"/>
                    <a:pt x="47238" y="0"/>
                    <a:pt x="47238" y="0"/>
                  </a:cubicBezTo>
                  <a:lnTo>
                    <a:pt x="40761" y="0"/>
                  </a:lnTo>
                  <a:close/>
                  <a:moveTo>
                    <a:pt x="84809" y="120000"/>
                  </a:moveTo>
                  <a:cubicBezTo>
                    <a:pt x="91190" y="120000"/>
                    <a:pt x="91190" y="120000"/>
                    <a:pt x="91190" y="120000"/>
                  </a:cubicBezTo>
                  <a:cubicBezTo>
                    <a:pt x="91190" y="0"/>
                    <a:pt x="91190" y="0"/>
                    <a:pt x="91190" y="0"/>
                  </a:cubicBezTo>
                  <a:cubicBezTo>
                    <a:pt x="84809" y="0"/>
                    <a:pt x="84809" y="0"/>
                    <a:pt x="84809" y="0"/>
                  </a:cubicBezTo>
                  <a:lnTo>
                    <a:pt x="84809" y="120000"/>
                  </a:lnTo>
                  <a:close/>
                  <a:moveTo>
                    <a:pt x="102619" y="254"/>
                  </a:moveTo>
                  <a:cubicBezTo>
                    <a:pt x="93761" y="120000"/>
                    <a:pt x="93761" y="120000"/>
                    <a:pt x="93761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01428" y="98898"/>
                    <a:pt x="101428" y="98898"/>
                    <a:pt x="101428" y="98898"/>
                  </a:cubicBezTo>
                  <a:cubicBezTo>
                    <a:pt x="111904" y="98898"/>
                    <a:pt x="111904" y="98898"/>
                    <a:pt x="111904" y="98898"/>
                  </a:cubicBezTo>
                  <a:cubicBezTo>
                    <a:pt x="113238" y="120000"/>
                    <a:pt x="113238" y="120000"/>
                    <a:pt x="113238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1095" y="254"/>
                    <a:pt x="111095" y="254"/>
                    <a:pt x="111095" y="254"/>
                  </a:cubicBezTo>
                  <a:lnTo>
                    <a:pt x="102619" y="254"/>
                  </a:lnTo>
                  <a:close/>
                  <a:moveTo>
                    <a:pt x="106714" y="22118"/>
                  </a:moveTo>
                  <a:cubicBezTo>
                    <a:pt x="110571" y="78050"/>
                    <a:pt x="110571" y="78050"/>
                    <a:pt x="110571" y="78050"/>
                  </a:cubicBezTo>
                  <a:cubicBezTo>
                    <a:pt x="102761" y="78050"/>
                    <a:pt x="102761" y="78050"/>
                    <a:pt x="102761" y="78050"/>
                  </a:cubicBezTo>
                  <a:lnTo>
                    <a:pt x="106714" y="221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1346200" y="-720725"/>
              <a:ext cx="831850" cy="5524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751" y="35766"/>
                  </a:moveTo>
                  <a:cubicBezTo>
                    <a:pt x="44751" y="24902"/>
                    <a:pt x="44751" y="24902"/>
                    <a:pt x="44751" y="24902"/>
                  </a:cubicBezTo>
                  <a:cubicBezTo>
                    <a:pt x="45524" y="24902"/>
                    <a:pt x="46187" y="24735"/>
                    <a:pt x="46850" y="24735"/>
                  </a:cubicBezTo>
                  <a:cubicBezTo>
                    <a:pt x="66519" y="23899"/>
                    <a:pt x="79447" y="50306"/>
                    <a:pt x="79447" y="50306"/>
                  </a:cubicBezTo>
                  <a:cubicBezTo>
                    <a:pt x="79447" y="50306"/>
                    <a:pt x="65524" y="79554"/>
                    <a:pt x="50607" y="79554"/>
                  </a:cubicBezTo>
                  <a:cubicBezTo>
                    <a:pt x="48397" y="79554"/>
                    <a:pt x="46519" y="78885"/>
                    <a:pt x="44751" y="78050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52375" y="46629"/>
                    <a:pt x="53922" y="51643"/>
                    <a:pt x="58563" y="63175"/>
                  </a:cubicBezTo>
                  <a:cubicBezTo>
                    <a:pt x="68729" y="50139"/>
                    <a:pt x="68729" y="50139"/>
                    <a:pt x="68729" y="50139"/>
                  </a:cubicBezTo>
                  <a:cubicBezTo>
                    <a:pt x="68729" y="50139"/>
                    <a:pt x="61325" y="35431"/>
                    <a:pt x="48729" y="35431"/>
                  </a:cubicBezTo>
                  <a:cubicBezTo>
                    <a:pt x="47403" y="35431"/>
                    <a:pt x="46077" y="35598"/>
                    <a:pt x="44751" y="35766"/>
                  </a:cubicBezTo>
                  <a:moveTo>
                    <a:pt x="44751" y="0"/>
                  </a:moveTo>
                  <a:cubicBezTo>
                    <a:pt x="44751" y="16211"/>
                    <a:pt x="44751" y="16211"/>
                    <a:pt x="44751" y="16211"/>
                  </a:cubicBezTo>
                  <a:cubicBezTo>
                    <a:pt x="45524" y="16044"/>
                    <a:pt x="46187" y="16044"/>
                    <a:pt x="46850" y="15877"/>
                  </a:cubicBezTo>
                  <a:cubicBezTo>
                    <a:pt x="74143" y="14540"/>
                    <a:pt x="91933" y="49805"/>
                    <a:pt x="91933" y="49805"/>
                  </a:cubicBezTo>
                  <a:cubicBezTo>
                    <a:pt x="91933" y="49805"/>
                    <a:pt x="71491" y="87409"/>
                    <a:pt x="50276" y="87409"/>
                  </a:cubicBezTo>
                  <a:cubicBezTo>
                    <a:pt x="48287" y="87409"/>
                    <a:pt x="46519" y="87075"/>
                    <a:pt x="44751" y="86573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46298" y="96935"/>
                    <a:pt x="47734" y="97103"/>
                    <a:pt x="49392" y="97103"/>
                  </a:cubicBezTo>
                  <a:cubicBezTo>
                    <a:pt x="69171" y="97103"/>
                    <a:pt x="83425" y="81727"/>
                    <a:pt x="97348" y="63676"/>
                  </a:cubicBezTo>
                  <a:cubicBezTo>
                    <a:pt x="99668" y="66518"/>
                    <a:pt x="109060" y="73203"/>
                    <a:pt x="110939" y="76211"/>
                  </a:cubicBezTo>
                  <a:cubicBezTo>
                    <a:pt x="97790" y="92924"/>
                    <a:pt x="67071" y="106295"/>
                    <a:pt x="49613" y="106295"/>
                  </a:cubicBezTo>
                  <a:cubicBezTo>
                    <a:pt x="47955" y="106295"/>
                    <a:pt x="46408" y="106295"/>
                    <a:pt x="44751" y="105961"/>
                  </a:cubicBezTo>
                  <a:cubicBezTo>
                    <a:pt x="44751" y="120000"/>
                    <a:pt x="44751" y="120000"/>
                    <a:pt x="4475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44751" y="0"/>
                  </a:lnTo>
                  <a:close/>
                  <a:moveTo>
                    <a:pt x="44751" y="78050"/>
                  </a:moveTo>
                  <a:cubicBezTo>
                    <a:pt x="44751" y="86573"/>
                    <a:pt x="44751" y="86573"/>
                    <a:pt x="44751" y="86573"/>
                  </a:cubicBezTo>
                  <a:cubicBezTo>
                    <a:pt x="26519" y="81727"/>
                    <a:pt x="21436" y="52980"/>
                    <a:pt x="21436" y="52980"/>
                  </a:cubicBezTo>
                  <a:cubicBezTo>
                    <a:pt x="21436" y="52980"/>
                    <a:pt x="30165" y="38105"/>
                    <a:pt x="44751" y="35766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37127" y="43788"/>
                    <a:pt x="31049" y="54651"/>
                    <a:pt x="31049" y="54651"/>
                  </a:cubicBezTo>
                  <a:cubicBezTo>
                    <a:pt x="31049" y="54651"/>
                    <a:pt x="34475" y="72869"/>
                    <a:pt x="44751" y="78050"/>
                  </a:cubicBezTo>
                  <a:moveTo>
                    <a:pt x="12265" y="51643"/>
                  </a:moveTo>
                  <a:cubicBezTo>
                    <a:pt x="12265" y="51643"/>
                    <a:pt x="23093" y="27409"/>
                    <a:pt x="44751" y="24902"/>
                  </a:cubicBezTo>
                  <a:cubicBezTo>
                    <a:pt x="44751" y="16211"/>
                    <a:pt x="44751" y="16211"/>
                    <a:pt x="44751" y="16211"/>
                  </a:cubicBezTo>
                  <a:cubicBezTo>
                    <a:pt x="20773" y="19052"/>
                    <a:pt x="0" y="49805"/>
                    <a:pt x="0" y="49805"/>
                  </a:cubicBezTo>
                  <a:cubicBezTo>
                    <a:pt x="0" y="49805"/>
                    <a:pt x="11712" y="101281"/>
                    <a:pt x="44751" y="105961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20552" y="92089"/>
                    <a:pt x="12265" y="51643"/>
                    <a:pt x="12265" y="5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Shape 91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63825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 Highligh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173735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198576" y="2311878"/>
            <a:ext cx="4171322" cy="15355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34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331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and Segu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2">
            <a:alphaModFix/>
          </a:blip>
          <a:srcRect l="-13073" t="22534" r="63756" b="-9039"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803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20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Slide - Images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Shape 21"/>
          <p:cNvGrpSpPr/>
          <p:nvPr/>
        </p:nvGrpSpPr>
        <p:grpSpPr>
          <a:xfrm>
            <a:off x="5702399" y="-38420"/>
            <a:ext cx="5328035" cy="6223331"/>
            <a:chOff x="5702400" y="-38420"/>
            <a:chExt cx="5328035" cy="6223331"/>
          </a:xfrm>
        </p:grpSpPr>
        <p:grpSp>
          <p:nvGrpSpPr>
            <p:cNvPr id="22" name="Shape 22"/>
            <p:cNvGrpSpPr/>
            <p:nvPr/>
          </p:nvGrpSpPr>
          <p:grpSpPr>
            <a:xfrm>
              <a:off x="5702400" y="-38420"/>
              <a:ext cx="5292000" cy="6223331"/>
              <a:chOff x="5702400" y="-38420"/>
              <a:chExt cx="5292000" cy="6223331"/>
            </a:xfrm>
          </p:grpSpPr>
          <p:sp>
            <p:nvSpPr>
              <p:cNvPr id="23" name="Shape 23"/>
              <p:cNvSpPr/>
              <p:nvPr/>
            </p:nvSpPr>
            <p:spPr>
              <a:xfrm>
                <a:off x="5702400" y="-7201"/>
                <a:ext cx="5292000" cy="61921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7057" y="119822"/>
                    </a:lnTo>
                    <a:lnTo>
                      <a:pt x="101519" y="233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" name="Shape 24"/>
              <p:cNvCxnSpPr>
                <a:stCxn id="25" idx="1"/>
              </p:cNvCxnSpPr>
              <p:nvPr/>
            </p:nvCxnSpPr>
            <p:spPr>
              <a:xfrm>
                <a:off x="10179035" y="1199983"/>
                <a:ext cx="812400" cy="1353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" name="Shape 25"/>
              <p:cNvSpPr/>
              <p:nvPr/>
            </p:nvSpPr>
            <p:spPr>
              <a:xfrm>
                <a:off x="10179035" y="1199983"/>
                <a:ext cx="814411" cy="34748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46753"/>
                    </a:moveTo>
                    <a:lnTo>
                      <a:pt x="0" y="0"/>
                    </a:lnTo>
                    <a:lnTo>
                      <a:pt x="120000" y="120000"/>
                    </a:lnTo>
                    <a:lnTo>
                      <a:pt x="120000" y="46380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" name="Shape 26"/>
              <p:cNvCxnSpPr/>
              <p:nvPr/>
            </p:nvCxnSpPr>
            <p:spPr>
              <a:xfrm>
                <a:off x="10175782" y="1205266"/>
                <a:ext cx="815759" cy="346953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Shape 27"/>
              <p:cNvCxnSpPr/>
              <p:nvPr/>
            </p:nvCxnSpPr>
            <p:spPr>
              <a:xfrm rot="10800000" flipH="1">
                <a:off x="10171715" y="-38420"/>
                <a:ext cx="812140" cy="12441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8" name="Shape 28"/>
            <p:cNvCxnSpPr>
              <a:stCxn id="25" idx="1"/>
            </p:cNvCxnSpPr>
            <p:nvPr/>
          </p:nvCxnSpPr>
          <p:spPr>
            <a:xfrm>
              <a:off x="10179035" y="1199983"/>
              <a:ext cx="851400" cy="1385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68184"/>
          <a:stretch/>
        </p:blipFill>
        <p:spPr>
          <a:xfrm>
            <a:off x="0" y="0"/>
            <a:ext cx="2618315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/>
          <p:nvPr/>
        </p:nvSpPr>
        <p:spPr>
          <a:xfrm>
            <a:off x="0" y="0"/>
            <a:ext cx="2618315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/>
          <p:nvPr/>
        </p:nvSpPr>
        <p:spPr>
          <a:xfrm>
            <a:off x="0" y="3910314"/>
            <a:ext cx="2618315" cy="226188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68000">
                <a:schemeClr val="lt1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Shape 32"/>
          <p:cNvGrpSpPr/>
          <p:nvPr/>
        </p:nvGrpSpPr>
        <p:grpSpPr>
          <a:xfrm>
            <a:off x="661450" y="5631649"/>
            <a:ext cx="1044424" cy="351481"/>
            <a:chOff x="2604423" y="247812"/>
            <a:chExt cx="1379963" cy="464401"/>
          </a:xfrm>
        </p:grpSpPr>
        <p:pic>
          <p:nvPicPr>
            <p:cNvPr id="33" name="Shape 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4423" y="456585"/>
              <a:ext cx="1379963" cy="255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3155" y="247812"/>
              <a:ext cx="782595" cy="2161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Shape 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229" y="857250"/>
            <a:ext cx="2065962" cy="76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686104" y="3053076"/>
            <a:ext cx="8700706" cy="341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46916" y="2088790"/>
            <a:ext cx="8739340" cy="9828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/>
          <p:nvPr/>
        </p:nvSpPr>
        <p:spPr>
          <a:xfrm>
            <a:off x="721037" y="1420466"/>
            <a:ext cx="2189409" cy="2100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April 4-7, 2016 |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765761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98347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516750" y="2103034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15083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9364335" y="0"/>
            <a:ext cx="1608462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9749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- Gree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16488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Two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9694842" y="5805182"/>
            <a:ext cx="1277956" cy="3670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98347" y="654352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72025" y="2111660"/>
            <a:ext cx="4683247" cy="36935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5625951" y="2111660"/>
            <a:ext cx="4683246" cy="369352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23825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2382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498347" y="1180567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7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29277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410237" y="1023461"/>
            <a:ext cx="9152357" cy="4764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397358" y="1648494"/>
            <a:ext cx="9152357" cy="390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56391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Shape 60"/>
          <p:cNvGrpSpPr/>
          <p:nvPr/>
        </p:nvGrpSpPr>
        <p:grpSpPr>
          <a:xfrm>
            <a:off x="5702399" y="-38420"/>
            <a:ext cx="5328035" cy="6223331"/>
            <a:chOff x="5702400" y="-38420"/>
            <a:chExt cx="5328035" cy="6223331"/>
          </a:xfrm>
        </p:grpSpPr>
        <p:grpSp>
          <p:nvGrpSpPr>
            <p:cNvPr id="61" name="Shape 61"/>
            <p:cNvGrpSpPr/>
            <p:nvPr/>
          </p:nvGrpSpPr>
          <p:grpSpPr>
            <a:xfrm>
              <a:off x="5702400" y="-38420"/>
              <a:ext cx="5292000" cy="6223331"/>
              <a:chOff x="5702400" y="-38420"/>
              <a:chExt cx="5292000" cy="6223331"/>
            </a:xfrm>
          </p:grpSpPr>
          <p:sp>
            <p:nvSpPr>
              <p:cNvPr id="62" name="Shape 62"/>
              <p:cNvSpPr/>
              <p:nvPr/>
            </p:nvSpPr>
            <p:spPr>
              <a:xfrm>
                <a:off x="5702400" y="-7201"/>
                <a:ext cx="5292000" cy="61921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7057" y="119822"/>
                    </a:lnTo>
                    <a:lnTo>
                      <a:pt x="101519" y="233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3" name="Shape 63"/>
              <p:cNvCxnSpPr>
                <a:stCxn id="64" idx="1"/>
              </p:cNvCxnSpPr>
              <p:nvPr/>
            </p:nvCxnSpPr>
            <p:spPr>
              <a:xfrm>
                <a:off x="10179035" y="1199983"/>
                <a:ext cx="812400" cy="1353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" name="Shape 64"/>
              <p:cNvSpPr/>
              <p:nvPr/>
            </p:nvSpPr>
            <p:spPr>
              <a:xfrm>
                <a:off x="10179035" y="1199983"/>
                <a:ext cx="814411" cy="34748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46753"/>
                    </a:moveTo>
                    <a:lnTo>
                      <a:pt x="0" y="0"/>
                    </a:lnTo>
                    <a:lnTo>
                      <a:pt x="120000" y="120000"/>
                    </a:lnTo>
                    <a:lnTo>
                      <a:pt x="120000" y="46380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5" name="Shape 65"/>
              <p:cNvCxnSpPr/>
              <p:nvPr/>
            </p:nvCxnSpPr>
            <p:spPr>
              <a:xfrm>
                <a:off x="10175782" y="1205266"/>
                <a:ext cx="815759" cy="3469534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Shape 66"/>
              <p:cNvCxnSpPr/>
              <p:nvPr/>
            </p:nvCxnSpPr>
            <p:spPr>
              <a:xfrm rot="10800000" flipH="1">
                <a:off x="10171715" y="-38420"/>
                <a:ext cx="812140" cy="12441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7" name="Shape 67"/>
            <p:cNvCxnSpPr>
              <a:stCxn id="64" idx="1"/>
            </p:cNvCxnSpPr>
            <p:nvPr/>
          </p:nvCxnSpPr>
          <p:spPr>
            <a:xfrm>
              <a:off x="10179035" y="1199983"/>
              <a:ext cx="851400" cy="1385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 r="68184"/>
          <a:stretch/>
        </p:blipFill>
        <p:spPr>
          <a:xfrm>
            <a:off x="0" y="0"/>
            <a:ext cx="2618315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>
            <a:off x="0" y="0"/>
            <a:ext cx="2618315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0" y="3910314"/>
            <a:ext cx="2618315" cy="226188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68000">
                <a:schemeClr val="lt1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Shape 71"/>
          <p:cNvGrpSpPr/>
          <p:nvPr/>
        </p:nvGrpSpPr>
        <p:grpSpPr>
          <a:xfrm>
            <a:off x="661450" y="5631649"/>
            <a:ext cx="1044424" cy="351481"/>
            <a:chOff x="2604423" y="247812"/>
            <a:chExt cx="1379963" cy="464401"/>
          </a:xfrm>
        </p:grpSpPr>
        <p:pic>
          <p:nvPicPr>
            <p:cNvPr id="72" name="Shape 7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4423" y="456585"/>
              <a:ext cx="1379963" cy="255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Shape 7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3155" y="247812"/>
              <a:ext cx="782595" cy="2161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" name="Shape 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229" y="857250"/>
            <a:ext cx="2065962" cy="76650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646916" y="2088790"/>
            <a:ext cx="8739340" cy="9828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721037" y="1420466"/>
            <a:ext cx="2189409" cy="2100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April 4-7, 2016 | Silicon Valley</a:t>
            </a:r>
          </a:p>
        </p:txBody>
      </p:sp>
      <p:grpSp>
        <p:nvGrpSpPr>
          <p:cNvPr id="77" name="Shape 77"/>
          <p:cNvGrpSpPr/>
          <p:nvPr/>
        </p:nvGrpSpPr>
        <p:grpSpPr>
          <a:xfrm>
            <a:off x="524222" y="3186449"/>
            <a:ext cx="2478633" cy="435540"/>
            <a:chOff x="595237" y="2930564"/>
            <a:chExt cx="2478633" cy="435540"/>
          </a:xfrm>
        </p:grpSpPr>
        <p:pic>
          <p:nvPicPr>
            <p:cNvPr id="78" name="Shape 78"/>
            <p:cNvPicPr preferRelativeResize="0"/>
            <p:nvPr/>
          </p:nvPicPr>
          <p:blipFill/>
          <p:spPr>
            <a:xfrm>
              <a:off x="595237" y="2930564"/>
              <a:ext cx="2239132" cy="1665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79" name="Shape 79"/>
            <p:cNvPicPr preferRelativeResize="0"/>
            <p:nvPr/>
          </p:nvPicPr>
          <p:blipFill rotWithShape="1">
            <a:blip r:embed="rId6">
              <a:alphaModFix/>
            </a:blip>
            <a:srcRect t="40507"/>
            <a:stretch/>
          </p:blipFill>
          <p:spPr>
            <a:xfrm>
              <a:off x="834738" y="3106993"/>
              <a:ext cx="2239132" cy="259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3563708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- NO LOGO &amp; PAGE 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9077897" y="5796792"/>
            <a:ext cx="1894900" cy="3754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6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88544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607694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Video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553496" y="5352630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0" name="Shape 90"/>
          <p:cNvPicPr preferRelativeResize="0"/>
          <p:nvPr/>
        </p:nvPicPr>
        <p:blipFill/>
        <p:spPr>
          <a:xfrm>
            <a:off x="1713271" y="5142126"/>
            <a:ext cx="7546257" cy="10408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 rotWithShape="1">
          <a:blip r:embed="rId2">
            <a:alphaModFix/>
          </a:blip>
          <a:srcRect l="-7772" t="26752" r="64278" b="-168"/>
          <a:stretch/>
        </p:blipFill>
        <p:spPr>
          <a:xfrm>
            <a:off x="0" y="0"/>
            <a:ext cx="10972800" cy="5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 rot="10800000" flipH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901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3902417"/>
            <a:ext cx="3232799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481641" y="5310989"/>
            <a:ext cx="25122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Placehold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103" cy="535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9774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and Segu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30058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CONFIDENTIAL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049728" y="5781717"/>
            <a:ext cx="2762866" cy="2481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8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3601498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Photograph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-11811" y="0"/>
            <a:ext cx="525188" cy="6172199"/>
            <a:chOff x="-11811" y="0"/>
            <a:chExt cx="525188" cy="6172199"/>
          </a:xfrm>
        </p:grpSpPr>
        <p:pic>
          <p:nvPicPr>
            <p:cNvPr id="103" name="Shape 103"/>
            <p:cNvPicPr preferRelativeResize="0"/>
            <p:nvPr/>
          </p:nvPicPr>
          <p:blipFill/>
          <p:spPr>
            <a:xfrm>
              <a:off x="0" y="0"/>
              <a:ext cx="513376" cy="61721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104" name="Shape 104"/>
            <p:cNvSpPr/>
            <p:nvPr/>
          </p:nvSpPr>
          <p:spPr>
            <a:xfrm>
              <a:off x="0" y="0"/>
              <a:ext cx="513376" cy="6172199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Shape 105"/>
            <p:cNvPicPr preferRelativeResize="0"/>
            <p:nvPr/>
          </p:nvPicPr>
          <p:blipFill/>
          <p:spPr>
            <a:xfrm rot="5400000">
              <a:off x="-710096" y="699111"/>
              <a:ext cx="1873217" cy="4766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sp>
        <p:nvSpPr>
          <p:cNvPr id="106" name="Shape 106"/>
          <p:cNvSpPr/>
          <p:nvPr/>
        </p:nvSpPr>
        <p:spPr>
          <a:xfrm>
            <a:off x="9441453" y="0"/>
            <a:ext cx="1531345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98347" y="633525"/>
            <a:ext cx="5922116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5905833" cy="369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5922116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0" name="Shape 18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99171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590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57250" marR="0" lvl="1" indent="-17145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4775" marR="0" lvl="2" indent="-19367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87942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Shape 120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275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ition - Gree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98347" y="2790634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2713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- NO LOGO &amp; PAGE NUMB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205" name="Shape 205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6" name="Shape 120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98320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Photograph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98347" y="633525"/>
            <a:ext cx="5922000" cy="61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512064" y="2103034"/>
            <a:ext cx="5905800" cy="369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2382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59220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25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25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6" name="Shape 120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86187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and Segu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803"/>
                </a:srgbClr>
              </a:gs>
            </a:gsLst>
            <a:lin ang="5400012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6641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7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7.emf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99743" y="653531"/>
            <a:ext cx="9973200" cy="59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900" cy="390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99743" y="653531"/>
            <a:ext cx="9973200" cy="59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900" cy="390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03575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5" r:id="rId5"/>
    <p:sldLayoutId id="2147483686" r:id="rId6"/>
    <p:sldLayoutId id="2147483687" r:id="rId7"/>
    <p:sldLayoutId id="2147483689" r:id="rId8"/>
    <p:sldLayoutId id="2147483691" r:id="rId9"/>
    <p:sldLayoutId id="214748369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13851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99742" y="653530"/>
            <a:ext cx="9973313" cy="5909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20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30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40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Font typeface="Trebuchet MS"/>
              <a:buNone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82600" marR="0" lvl="1" indent="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01700" marR="0" lvl="2" indent="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Font typeface="Trebuchet MS"/>
              <a:buNone/>
              <a:defRPr sz="13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473200" marR="0" lvl="3" indent="190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765300" marR="0" lvl="4" indent="190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146300" marR="0" lvl="5" indent="190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527300" marR="0" lvl="6" indent="190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2908300" marR="0" lvl="7" indent="190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289300" marR="0" lvl="8" indent="190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53" name="Shape 5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130817" y="5785418"/>
            <a:ext cx="580687" cy="2063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83495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4" y="653532"/>
            <a:ext cx="9973315" cy="59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3" y="2002368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130818" y="5785420"/>
            <a:ext cx="580688" cy="206321"/>
          </a:xfrm>
          <a:prstGeom prst="rect">
            <a:avLst/>
          </a:prstGeom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437049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18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36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545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72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477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8982" indent="0" algn="l" rtl="0" eaLnBrk="1" fontAlgn="base" hangingPunct="1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754" indent="-22859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640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822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004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186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367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99743" y="340704"/>
            <a:ext cx="9973315" cy="618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931" cy="390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grpSp>
        <p:nvGrpSpPr>
          <p:cNvPr id="15" name="Shape 15"/>
          <p:cNvGrpSpPr/>
          <p:nvPr/>
        </p:nvGrpSpPr>
        <p:grpSpPr>
          <a:xfrm>
            <a:off x="10153705" y="5866412"/>
            <a:ext cx="583501" cy="107780"/>
            <a:chOff x="677491" y="-1417930"/>
            <a:chExt cx="3154605" cy="582699"/>
          </a:xfrm>
        </p:grpSpPr>
        <p:sp>
          <p:nvSpPr>
            <p:cNvPr id="16" name="Shape 16"/>
            <p:cNvSpPr/>
            <p:nvPr/>
          </p:nvSpPr>
          <p:spPr>
            <a:xfrm>
              <a:off x="3761771" y="-980904"/>
              <a:ext cx="70326" cy="686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655" y="53493"/>
                  </a:moveTo>
                  <a:cubicBezTo>
                    <a:pt x="49655" y="37590"/>
                    <a:pt x="49655" y="37590"/>
                    <a:pt x="49655" y="37590"/>
                  </a:cubicBezTo>
                  <a:cubicBezTo>
                    <a:pt x="59310" y="37590"/>
                    <a:pt x="59310" y="37590"/>
                    <a:pt x="59310" y="37590"/>
                  </a:cubicBezTo>
                  <a:cubicBezTo>
                    <a:pt x="64827" y="37590"/>
                    <a:pt x="71724" y="39036"/>
                    <a:pt x="71724" y="44819"/>
                  </a:cubicBezTo>
                  <a:cubicBezTo>
                    <a:pt x="71724" y="52048"/>
                    <a:pt x="68965" y="53493"/>
                    <a:pt x="62068" y="53493"/>
                  </a:cubicBezTo>
                  <a:cubicBezTo>
                    <a:pt x="49655" y="53493"/>
                    <a:pt x="49655" y="53493"/>
                    <a:pt x="49655" y="53493"/>
                  </a:cubicBezTo>
                  <a:moveTo>
                    <a:pt x="49655" y="65060"/>
                  </a:moveTo>
                  <a:cubicBezTo>
                    <a:pt x="56551" y="65060"/>
                    <a:pt x="56551" y="65060"/>
                    <a:pt x="56551" y="65060"/>
                  </a:cubicBezTo>
                  <a:cubicBezTo>
                    <a:pt x="71724" y="91084"/>
                    <a:pt x="71724" y="91084"/>
                    <a:pt x="71724" y="91084"/>
                  </a:cubicBezTo>
                  <a:cubicBezTo>
                    <a:pt x="86896" y="91084"/>
                    <a:pt x="86896" y="91084"/>
                    <a:pt x="86896" y="91084"/>
                  </a:cubicBezTo>
                  <a:cubicBezTo>
                    <a:pt x="71724" y="63614"/>
                    <a:pt x="71724" y="63614"/>
                    <a:pt x="71724" y="63614"/>
                  </a:cubicBezTo>
                  <a:cubicBezTo>
                    <a:pt x="80000" y="62168"/>
                    <a:pt x="86896" y="59277"/>
                    <a:pt x="86896" y="46265"/>
                  </a:cubicBezTo>
                  <a:cubicBezTo>
                    <a:pt x="86896" y="31807"/>
                    <a:pt x="77241" y="27469"/>
                    <a:pt x="60689" y="27469"/>
                  </a:cubicBezTo>
                  <a:cubicBezTo>
                    <a:pt x="35862" y="27469"/>
                    <a:pt x="35862" y="27469"/>
                    <a:pt x="35862" y="27469"/>
                  </a:cubicBezTo>
                  <a:cubicBezTo>
                    <a:pt x="35862" y="91084"/>
                    <a:pt x="35862" y="91084"/>
                    <a:pt x="35862" y="91084"/>
                  </a:cubicBezTo>
                  <a:cubicBezTo>
                    <a:pt x="49655" y="91084"/>
                    <a:pt x="49655" y="91084"/>
                    <a:pt x="49655" y="91084"/>
                  </a:cubicBezTo>
                  <a:cubicBezTo>
                    <a:pt x="49655" y="65060"/>
                    <a:pt x="49655" y="65060"/>
                    <a:pt x="49655" y="65060"/>
                  </a:cubicBezTo>
                  <a:moveTo>
                    <a:pt x="120000" y="59277"/>
                  </a:moveTo>
                  <a:cubicBezTo>
                    <a:pt x="120000" y="21686"/>
                    <a:pt x="91034" y="0"/>
                    <a:pt x="60689" y="0"/>
                  </a:cubicBezTo>
                  <a:cubicBezTo>
                    <a:pt x="28965" y="0"/>
                    <a:pt x="0" y="21686"/>
                    <a:pt x="0" y="59277"/>
                  </a:cubicBezTo>
                  <a:cubicBezTo>
                    <a:pt x="0" y="96867"/>
                    <a:pt x="28965" y="119999"/>
                    <a:pt x="60689" y="119999"/>
                  </a:cubicBezTo>
                  <a:cubicBezTo>
                    <a:pt x="91034" y="119999"/>
                    <a:pt x="120000" y="96867"/>
                    <a:pt x="120000" y="59277"/>
                  </a:cubicBezTo>
                  <a:moveTo>
                    <a:pt x="102068" y="59277"/>
                  </a:moveTo>
                  <a:cubicBezTo>
                    <a:pt x="102068" y="86746"/>
                    <a:pt x="82758" y="105542"/>
                    <a:pt x="60689" y="105542"/>
                  </a:cubicBezTo>
                  <a:cubicBezTo>
                    <a:pt x="60689" y="105542"/>
                    <a:pt x="60689" y="105542"/>
                    <a:pt x="60689" y="105542"/>
                  </a:cubicBezTo>
                  <a:cubicBezTo>
                    <a:pt x="35862" y="105542"/>
                    <a:pt x="17931" y="86746"/>
                    <a:pt x="17931" y="59277"/>
                  </a:cubicBezTo>
                  <a:cubicBezTo>
                    <a:pt x="17931" y="31807"/>
                    <a:pt x="35862" y="13012"/>
                    <a:pt x="60689" y="13012"/>
                  </a:cubicBezTo>
                  <a:cubicBezTo>
                    <a:pt x="82758" y="13012"/>
                    <a:pt x="102068" y="31807"/>
                    <a:pt x="102068" y="592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700563" y="-1309092"/>
              <a:ext cx="2039443" cy="38511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904" y="0"/>
                  </a:moveTo>
                  <a:cubicBezTo>
                    <a:pt x="49904" y="120000"/>
                    <a:pt x="49904" y="120000"/>
                    <a:pt x="49904" y="120000"/>
                  </a:cubicBezTo>
                  <a:cubicBezTo>
                    <a:pt x="56238" y="120000"/>
                    <a:pt x="56238" y="120000"/>
                    <a:pt x="56238" y="120000"/>
                  </a:cubicBezTo>
                  <a:cubicBezTo>
                    <a:pt x="56238" y="0"/>
                    <a:pt x="56238" y="0"/>
                    <a:pt x="56238" y="0"/>
                  </a:cubicBezTo>
                  <a:lnTo>
                    <a:pt x="49904" y="0"/>
                  </a:lnTo>
                  <a:close/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6380" y="120000"/>
                    <a:pt x="6380" y="120000"/>
                    <a:pt x="6380" y="120000"/>
                  </a:cubicBezTo>
                  <a:cubicBezTo>
                    <a:pt x="6380" y="26694"/>
                    <a:pt x="6380" y="26694"/>
                    <a:pt x="6380" y="26694"/>
                  </a:cubicBezTo>
                  <a:cubicBezTo>
                    <a:pt x="11380" y="26949"/>
                    <a:pt x="11380" y="26949"/>
                    <a:pt x="11380" y="26949"/>
                  </a:cubicBezTo>
                  <a:cubicBezTo>
                    <a:pt x="13000" y="26949"/>
                    <a:pt x="14142" y="28983"/>
                    <a:pt x="14952" y="33559"/>
                  </a:cubicBezTo>
                  <a:cubicBezTo>
                    <a:pt x="15952" y="39152"/>
                    <a:pt x="16380" y="48559"/>
                    <a:pt x="16380" y="65338"/>
                  </a:cubicBezTo>
                  <a:cubicBezTo>
                    <a:pt x="16380" y="120000"/>
                    <a:pt x="16380" y="120000"/>
                    <a:pt x="16380" y="120000"/>
                  </a:cubicBezTo>
                  <a:cubicBezTo>
                    <a:pt x="22571" y="120000"/>
                    <a:pt x="22571" y="120000"/>
                    <a:pt x="22571" y="120000"/>
                  </a:cubicBezTo>
                  <a:cubicBezTo>
                    <a:pt x="22571" y="53644"/>
                    <a:pt x="22571" y="53644"/>
                    <a:pt x="22571" y="53644"/>
                  </a:cubicBezTo>
                  <a:cubicBezTo>
                    <a:pt x="22571" y="6355"/>
                    <a:pt x="16904" y="0"/>
                    <a:pt x="11380" y="0"/>
                  </a:cubicBezTo>
                  <a:lnTo>
                    <a:pt x="0" y="0"/>
                  </a:lnTo>
                  <a:close/>
                  <a:moveTo>
                    <a:pt x="60095" y="0"/>
                  </a:moveTo>
                  <a:cubicBezTo>
                    <a:pt x="60095" y="120000"/>
                    <a:pt x="60095" y="120000"/>
                    <a:pt x="60095" y="120000"/>
                  </a:cubicBezTo>
                  <a:cubicBezTo>
                    <a:pt x="70428" y="120000"/>
                    <a:pt x="70428" y="120000"/>
                    <a:pt x="70428" y="120000"/>
                  </a:cubicBezTo>
                  <a:cubicBezTo>
                    <a:pt x="75904" y="120000"/>
                    <a:pt x="77666" y="115169"/>
                    <a:pt x="79619" y="104237"/>
                  </a:cubicBezTo>
                  <a:cubicBezTo>
                    <a:pt x="81000" y="96610"/>
                    <a:pt x="81857" y="79830"/>
                    <a:pt x="81857" y="61525"/>
                  </a:cubicBezTo>
                  <a:cubicBezTo>
                    <a:pt x="81857" y="44491"/>
                    <a:pt x="81142" y="29491"/>
                    <a:pt x="79809" y="20084"/>
                  </a:cubicBezTo>
                  <a:cubicBezTo>
                    <a:pt x="77476" y="3305"/>
                    <a:pt x="74095" y="0"/>
                    <a:pt x="69000" y="0"/>
                  </a:cubicBezTo>
                  <a:lnTo>
                    <a:pt x="60095" y="0"/>
                  </a:lnTo>
                  <a:close/>
                  <a:moveTo>
                    <a:pt x="66428" y="26186"/>
                  </a:moveTo>
                  <a:cubicBezTo>
                    <a:pt x="69142" y="26186"/>
                    <a:pt x="69142" y="26186"/>
                    <a:pt x="69142" y="26186"/>
                  </a:cubicBezTo>
                  <a:cubicBezTo>
                    <a:pt x="73095" y="26186"/>
                    <a:pt x="75666" y="35593"/>
                    <a:pt x="75666" y="60254"/>
                  </a:cubicBezTo>
                  <a:cubicBezTo>
                    <a:pt x="75666" y="84915"/>
                    <a:pt x="73095" y="94576"/>
                    <a:pt x="69142" y="94576"/>
                  </a:cubicBezTo>
                  <a:cubicBezTo>
                    <a:pt x="66428" y="94576"/>
                    <a:pt x="66428" y="94576"/>
                    <a:pt x="66428" y="94576"/>
                  </a:cubicBezTo>
                  <a:lnTo>
                    <a:pt x="66428" y="26186"/>
                  </a:lnTo>
                  <a:close/>
                  <a:moveTo>
                    <a:pt x="40761" y="0"/>
                  </a:moveTo>
                  <a:cubicBezTo>
                    <a:pt x="35476" y="95084"/>
                    <a:pt x="35476" y="95084"/>
                    <a:pt x="35476" y="95084"/>
                  </a:cubicBezTo>
                  <a:cubicBezTo>
                    <a:pt x="30380" y="0"/>
                    <a:pt x="30380" y="0"/>
                    <a:pt x="30380" y="0"/>
                  </a:cubicBezTo>
                  <a:cubicBezTo>
                    <a:pt x="23523" y="0"/>
                    <a:pt x="23523" y="0"/>
                    <a:pt x="23523" y="0"/>
                  </a:cubicBezTo>
                  <a:cubicBezTo>
                    <a:pt x="30761" y="120000"/>
                    <a:pt x="30761" y="120000"/>
                    <a:pt x="30761" y="120000"/>
                  </a:cubicBezTo>
                  <a:cubicBezTo>
                    <a:pt x="39904" y="120000"/>
                    <a:pt x="39904" y="120000"/>
                    <a:pt x="39904" y="120000"/>
                  </a:cubicBezTo>
                  <a:cubicBezTo>
                    <a:pt x="47238" y="0"/>
                    <a:pt x="47238" y="0"/>
                    <a:pt x="47238" y="0"/>
                  </a:cubicBezTo>
                  <a:lnTo>
                    <a:pt x="40761" y="0"/>
                  </a:lnTo>
                  <a:close/>
                  <a:moveTo>
                    <a:pt x="84809" y="120000"/>
                  </a:moveTo>
                  <a:cubicBezTo>
                    <a:pt x="91190" y="120000"/>
                    <a:pt x="91190" y="120000"/>
                    <a:pt x="91190" y="120000"/>
                  </a:cubicBezTo>
                  <a:cubicBezTo>
                    <a:pt x="91190" y="0"/>
                    <a:pt x="91190" y="0"/>
                    <a:pt x="91190" y="0"/>
                  </a:cubicBezTo>
                  <a:cubicBezTo>
                    <a:pt x="84809" y="0"/>
                    <a:pt x="84809" y="0"/>
                    <a:pt x="84809" y="0"/>
                  </a:cubicBezTo>
                  <a:lnTo>
                    <a:pt x="84809" y="120000"/>
                  </a:lnTo>
                  <a:close/>
                  <a:moveTo>
                    <a:pt x="102619" y="254"/>
                  </a:moveTo>
                  <a:cubicBezTo>
                    <a:pt x="93761" y="120000"/>
                    <a:pt x="93761" y="120000"/>
                    <a:pt x="93761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01428" y="98898"/>
                    <a:pt x="101428" y="98898"/>
                    <a:pt x="101428" y="98898"/>
                  </a:cubicBezTo>
                  <a:cubicBezTo>
                    <a:pt x="111904" y="98898"/>
                    <a:pt x="111904" y="98898"/>
                    <a:pt x="111904" y="98898"/>
                  </a:cubicBezTo>
                  <a:cubicBezTo>
                    <a:pt x="113238" y="120000"/>
                    <a:pt x="113238" y="120000"/>
                    <a:pt x="113238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1095" y="254"/>
                    <a:pt x="111095" y="254"/>
                    <a:pt x="111095" y="254"/>
                  </a:cubicBezTo>
                  <a:lnTo>
                    <a:pt x="102619" y="254"/>
                  </a:lnTo>
                  <a:close/>
                  <a:moveTo>
                    <a:pt x="106714" y="22118"/>
                  </a:moveTo>
                  <a:cubicBezTo>
                    <a:pt x="110571" y="78050"/>
                    <a:pt x="110571" y="78050"/>
                    <a:pt x="110571" y="78050"/>
                  </a:cubicBezTo>
                  <a:cubicBezTo>
                    <a:pt x="102761" y="78050"/>
                    <a:pt x="102761" y="78050"/>
                    <a:pt x="102761" y="78050"/>
                  </a:cubicBezTo>
                  <a:lnTo>
                    <a:pt x="106714" y="221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677491" y="-1417930"/>
              <a:ext cx="877395" cy="582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751" y="35766"/>
                  </a:moveTo>
                  <a:cubicBezTo>
                    <a:pt x="44751" y="24902"/>
                    <a:pt x="44751" y="24902"/>
                    <a:pt x="44751" y="24902"/>
                  </a:cubicBezTo>
                  <a:cubicBezTo>
                    <a:pt x="45524" y="24902"/>
                    <a:pt x="46187" y="24735"/>
                    <a:pt x="46850" y="24735"/>
                  </a:cubicBezTo>
                  <a:cubicBezTo>
                    <a:pt x="66519" y="23899"/>
                    <a:pt x="79447" y="50306"/>
                    <a:pt x="79447" y="50306"/>
                  </a:cubicBezTo>
                  <a:cubicBezTo>
                    <a:pt x="79447" y="50306"/>
                    <a:pt x="65524" y="79554"/>
                    <a:pt x="50607" y="79554"/>
                  </a:cubicBezTo>
                  <a:cubicBezTo>
                    <a:pt x="48397" y="79554"/>
                    <a:pt x="46519" y="78885"/>
                    <a:pt x="44751" y="78050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52375" y="46629"/>
                    <a:pt x="53922" y="51643"/>
                    <a:pt x="58563" y="63175"/>
                  </a:cubicBezTo>
                  <a:cubicBezTo>
                    <a:pt x="68729" y="50139"/>
                    <a:pt x="68729" y="50139"/>
                    <a:pt x="68729" y="50139"/>
                  </a:cubicBezTo>
                  <a:cubicBezTo>
                    <a:pt x="68729" y="50139"/>
                    <a:pt x="61325" y="35431"/>
                    <a:pt x="48729" y="35431"/>
                  </a:cubicBezTo>
                  <a:cubicBezTo>
                    <a:pt x="47403" y="35431"/>
                    <a:pt x="46077" y="35598"/>
                    <a:pt x="44751" y="35766"/>
                  </a:cubicBezTo>
                  <a:moveTo>
                    <a:pt x="44751" y="0"/>
                  </a:moveTo>
                  <a:cubicBezTo>
                    <a:pt x="44751" y="16211"/>
                    <a:pt x="44751" y="16211"/>
                    <a:pt x="44751" y="16211"/>
                  </a:cubicBezTo>
                  <a:cubicBezTo>
                    <a:pt x="45524" y="16044"/>
                    <a:pt x="46187" y="16044"/>
                    <a:pt x="46850" y="15877"/>
                  </a:cubicBezTo>
                  <a:cubicBezTo>
                    <a:pt x="74143" y="14540"/>
                    <a:pt x="91933" y="49805"/>
                    <a:pt x="91933" y="49805"/>
                  </a:cubicBezTo>
                  <a:cubicBezTo>
                    <a:pt x="91933" y="49805"/>
                    <a:pt x="71491" y="87409"/>
                    <a:pt x="50276" y="87409"/>
                  </a:cubicBezTo>
                  <a:cubicBezTo>
                    <a:pt x="48287" y="87409"/>
                    <a:pt x="46519" y="87075"/>
                    <a:pt x="44751" y="86573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46298" y="96935"/>
                    <a:pt x="47734" y="97103"/>
                    <a:pt x="49392" y="97103"/>
                  </a:cubicBezTo>
                  <a:cubicBezTo>
                    <a:pt x="69171" y="97103"/>
                    <a:pt x="83425" y="81727"/>
                    <a:pt x="97348" y="63676"/>
                  </a:cubicBezTo>
                  <a:cubicBezTo>
                    <a:pt x="99668" y="66518"/>
                    <a:pt x="109060" y="73203"/>
                    <a:pt x="110939" y="76211"/>
                  </a:cubicBezTo>
                  <a:cubicBezTo>
                    <a:pt x="97790" y="92924"/>
                    <a:pt x="67071" y="106295"/>
                    <a:pt x="49613" y="106295"/>
                  </a:cubicBezTo>
                  <a:cubicBezTo>
                    <a:pt x="47955" y="106295"/>
                    <a:pt x="46408" y="106295"/>
                    <a:pt x="44751" y="105961"/>
                  </a:cubicBezTo>
                  <a:cubicBezTo>
                    <a:pt x="44751" y="120000"/>
                    <a:pt x="44751" y="120000"/>
                    <a:pt x="4475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44751" y="0"/>
                  </a:lnTo>
                  <a:close/>
                  <a:moveTo>
                    <a:pt x="44751" y="78050"/>
                  </a:moveTo>
                  <a:cubicBezTo>
                    <a:pt x="44751" y="86573"/>
                    <a:pt x="44751" y="86573"/>
                    <a:pt x="44751" y="86573"/>
                  </a:cubicBezTo>
                  <a:cubicBezTo>
                    <a:pt x="26519" y="81727"/>
                    <a:pt x="21436" y="52980"/>
                    <a:pt x="21436" y="52980"/>
                  </a:cubicBezTo>
                  <a:cubicBezTo>
                    <a:pt x="21436" y="52980"/>
                    <a:pt x="30165" y="38105"/>
                    <a:pt x="44751" y="35766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44751" y="45125"/>
                    <a:pt x="44751" y="45125"/>
                    <a:pt x="44751" y="45125"/>
                  </a:cubicBezTo>
                  <a:cubicBezTo>
                    <a:pt x="37127" y="43788"/>
                    <a:pt x="31049" y="54651"/>
                    <a:pt x="31049" y="54651"/>
                  </a:cubicBezTo>
                  <a:cubicBezTo>
                    <a:pt x="31049" y="54651"/>
                    <a:pt x="34475" y="72869"/>
                    <a:pt x="44751" y="78050"/>
                  </a:cubicBezTo>
                  <a:moveTo>
                    <a:pt x="12265" y="51643"/>
                  </a:moveTo>
                  <a:cubicBezTo>
                    <a:pt x="12265" y="51643"/>
                    <a:pt x="23093" y="27409"/>
                    <a:pt x="44751" y="24902"/>
                  </a:cubicBezTo>
                  <a:cubicBezTo>
                    <a:pt x="44751" y="16211"/>
                    <a:pt x="44751" y="16211"/>
                    <a:pt x="44751" y="16211"/>
                  </a:cubicBezTo>
                  <a:cubicBezTo>
                    <a:pt x="20773" y="19052"/>
                    <a:pt x="0" y="49805"/>
                    <a:pt x="0" y="49805"/>
                  </a:cubicBezTo>
                  <a:cubicBezTo>
                    <a:pt x="0" y="49805"/>
                    <a:pt x="11712" y="101281"/>
                    <a:pt x="44751" y="105961"/>
                  </a:cubicBezTo>
                  <a:cubicBezTo>
                    <a:pt x="44751" y="96601"/>
                    <a:pt x="44751" y="96601"/>
                    <a:pt x="44751" y="96601"/>
                  </a:cubicBezTo>
                  <a:cubicBezTo>
                    <a:pt x="20552" y="92089"/>
                    <a:pt x="12265" y="51643"/>
                    <a:pt x="12265" y="51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5757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931" cy="390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99743" y="653531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" name="Shape 181"/>
          <p:cNvPicPr preferRelativeResize="0"/>
          <p:nvPr userDrawn="1"/>
        </p:nvPicPr>
        <p:blipFill rotWithShape="1">
          <a:blip r:embed="rId16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0650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99743" y="653531"/>
            <a:ext cx="9973200" cy="59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900" cy="390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2"/>
          <p:cNvSpPr txBox="1"/>
          <p:nvPr userDrawn="1"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22501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nvlabs.qwiklab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putechconf.com/" TargetMode="External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 NAME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490971" y="3434607"/>
            <a:ext cx="9953509" cy="982800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Modelling Time Series Data with Theano</a:t>
            </a:r>
          </a:p>
        </p:txBody>
      </p:sp>
      <p:sp>
        <p:nvSpPr>
          <p:cNvPr id="18" name="Subtitle 11"/>
          <p:cNvSpPr txBox="1">
            <a:spLocks/>
          </p:cNvSpPr>
          <p:nvPr/>
        </p:nvSpPr>
        <p:spPr bwMode="auto">
          <a:xfrm>
            <a:off x="490973" y="4920333"/>
            <a:ext cx="6057133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  <a:sym typeface="Arial"/>
              </a:rPr>
              <a:t>Certified Instructor, NVIDIA Deep Learning Institute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  <a:sym typeface="Arial"/>
              </a:rPr>
              <a:t>NVIDIA Corporation</a:t>
            </a:r>
          </a:p>
        </p:txBody>
      </p:sp>
      <p:sp>
        <p:nvSpPr>
          <p:cNvPr id="6" name="Subtitle 11"/>
          <p:cNvSpPr txBox="1">
            <a:spLocks/>
          </p:cNvSpPr>
          <p:nvPr/>
        </p:nvSpPr>
        <p:spPr bwMode="auto">
          <a:xfrm>
            <a:off x="8317735" y="5400464"/>
            <a:ext cx="2545961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lang="en-US" sz="1400" dirty="0">
                <a:solidFill>
                  <a:srgbClr val="000000"/>
                </a:solidFill>
              </a:rPr>
              <a:t>DATE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18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RNN / LSTM </a:t>
            </a:r>
            <a:endParaRPr lang="en-US" sz="36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0577093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RECURRENT NEURAL NETWORK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558636"/>
            <a:ext cx="9948672" cy="4263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RNN = Recurrent Neural Network</a:t>
            </a:r>
            <a:endParaRPr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42900" algn="l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Similar to traditional feed-forward network</a:t>
            </a:r>
          </a:p>
          <a:p>
            <a:pPr marL="914400" lvl="1" indent="-342900" algn="l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RNNs include previous output state</a:t>
            </a:r>
          </a:p>
          <a:p>
            <a:pPr marL="914400" lvl="1" indent="-342900" algn="l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Limited to looking back only a few steps due to vanishing gradient</a:t>
            </a:r>
          </a:p>
          <a:p>
            <a:pPr marL="1431925" lvl="2" indent="-342900" algn="l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Errors are backpropagated through time</a:t>
            </a:r>
          </a:p>
          <a:p>
            <a:pPr marL="1431925" lvl="2" indent="-342900" algn="l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Inputs from previous time steps get exponentially down weighted and are eventually driven to zero</a:t>
            </a:r>
          </a:p>
        </p:txBody>
      </p:sp>
    </p:spTree>
    <p:extLst>
      <p:ext uri="{BB962C8B-B14F-4D97-AF65-F5344CB8AC3E}">
        <p14:creationId xmlns:p14="http://schemas.microsoft.com/office/powerpoint/2010/main" val="135633787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8" y="1417289"/>
            <a:ext cx="100965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9001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LONG SHORT TERM MEMORY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558636"/>
            <a:ext cx="9948672" cy="4263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LSTM = </a:t>
            </a:r>
            <a:r>
              <a:rPr lang="en-US" dirty="0">
                <a:solidFill>
                  <a:schemeClr val="dk2"/>
                </a:solidFill>
              </a:rPr>
              <a:t>Long Short Term Memory</a:t>
            </a:r>
            <a:endParaRPr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42900" algn="l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Variant of RNN</a:t>
            </a:r>
          </a:p>
          <a:p>
            <a:pPr marL="914400" lvl="1" indent="-342900" algn="l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No vanishing gradient problem</a:t>
            </a:r>
          </a:p>
          <a:p>
            <a:pPr marL="914400" lvl="1" indent="-342900" algn="l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LSTMs can learn “very deep” tasks that require memories of events that happened or millions of discrete time steps ago</a:t>
            </a:r>
          </a:p>
          <a:p>
            <a:pPr marL="342900" indent="-342900" algn="l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At each time step a measurement is recorded and used as input into the LSTM to yield a probability of survival prediction</a:t>
            </a:r>
          </a:p>
          <a:p>
            <a:pPr marL="914400" lvl="1" indent="-342900" algn="l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Enables a real time monitoring of the patients probability of survival and insight into the patients trajectory</a:t>
            </a:r>
          </a:p>
        </p:txBody>
      </p:sp>
    </p:spTree>
    <p:extLst>
      <p:ext uri="{BB962C8B-B14F-4D97-AF65-F5344CB8AC3E}">
        <p14:creationId xmlns:p14="http://schemas.microsoft.com/office/powerpoint/2010/main" val="3354914026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KERAS RNN</a:t>
            </a:r>
          </a:p>
        </p:txBody>
      </p: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350" y="1771650"/>
            <a:ext cx="8420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45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KERAS / THEANO</a:t>
            </a:r>
            <a:endParaRPr lang="en-US" sz="36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23917860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KERAS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529697"/>
            <a:ext cx="9948672" cy="42922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Modular neural network written in Python</a:t>
            </a:r>
            <a:endParaRPr lang="en-US" sz="1200" baseline="30000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Runs on TensorFlow and Theano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Theano excels at RNNs / LSTMs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Keras library allows for easy and fast prototyping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Runs on GPUs and CPUs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Compatible with Python 2.7 – 3.5</a:t>
            </a:r>
          </a:p>
        </p:txBody>
      </p:sp>
    </p:spTree>
    <p:extLst>
      <p:ext uri="{BB962C8B-B14F-4D97-AF65-F5344CB8AC3E}">
        <p14:creationId xmlns:p14="http://schemas.microsoft.com/office/powerpoint/2010/main" val="402821408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THEANO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2103034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Theano excels at RNNs in general and LSTMs in particular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“Theano is a Python library that allows you to define, optimize, and evaluate mathematical expressions involving multi-dimensional arrays efficiently” </a:t>
            </a:r>
            <a:r>
              <a:rPr lang="en-US" sz="1000" dirty="0">
                <a:solidFill>
                  <a:schemeClr val="dk2"/>
                </a:solidFill>
              </a:rPr>
              <a:t>(http://deeplearning.net/software/theano/)</a:t>
            </a: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Runs on either GPU or CPU architectures</a:t>
            </a:r>
          </a:p>
          <a:p>
            <a:pPr algn="l">
              <a:spcBef>
                <a:spcPts val="1800"/>
              </a:spcBef>
              <a:spcAft>
                <a:spcPts val="0"/>
              </a:spcAft>
              <a:buSzPct val="100000"/>
            </a:pPr>
            <a:endParaRPr lang="en-US" sz="1200" baseline="30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5885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</a:t>
            </a:r>
            <a:r>
              <a:rPr lang="en-US" dirty="0"/>
              <a:t>NDAS / NUMPY / MATPLOTLIB</a:t>
            </a:r>
            <a:endParaRPr lang="en-US" sz="36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036850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PANDAS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384301"/>
            <a:ext cx="9948672" cy="44376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Used in academia and commercial domains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Open-source, BSD-licensed project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Fast and efficient </a:t>
            </a:r>
            <a:r>
              <a:rPr lang="en-US" dirty="0" err="1">
                <a:solidFill>
                  <a:schemeClr val="dk2"/>
                </a:solidFill>
              </a:rPr>
              <a:t>DataFrame</a:t>
            </a:r>
            <a:r>
              <a:rPr lang="en-US" dirty="0">
                <a:solidFill>
                  <a:schemeClr val="dk2"/>
                </a:solidFill>
              </a:rPr>
              <a:t> object for data manipulation with integrated indexing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Contains tools for reading and writing data between in-memory data structures and different formats such as: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CSV and text files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Microsoft Excel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SQL databases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HDF5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6897595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74"/>
          <p:cNvSpPr txBox="1">
            <a:spLocks noGrp="1"/>
          </p:cNvSpPr>
          <p:nvPr>
            <p:ph type="title"/>
          </p:nvPr>
        </p:nvSpPr>
        <p:spPr>
          <a:xfrm>
            <a:off x="4684583" y="633524"/>
            <a:ext cx="5922115" cy="618629"/>
          </a:xfrm>
          <a:prstGeom prst="rect">
            <a:avLst/>
          </a:prstGeom>
          <a:noFill/>
          <a:ln>
            <a:noFill/>
          </a:ln>
        </p:spPr>
        <p:txBody>
          <a:bodyPr lIns="91440" tIns="45690" rIns="91440" bIns="45690" anchor="b" anchorCtr="0">
            <a:noAutofit/>
          </a:bodyPr>
          <a:lstStyle/>
          <a:p>
            <a:pPr algn="l">
              <a:buClr>
                <a:schemeClr val="dk2"/>
              </a:buClr>
              <a:buSzPct val="25000"/>
            </a:pPr>
            <a:r>
              <a:rPr lang="en" dirty="0"/>
              <a:t>DEEP LEARNING INSTITUTE</a:t>
            </a:r>
          </a:p>
        </p:txBody>
      </p:sp>
      <p:sp>
        <p:nvSpPr>
          <p:cNvPr id="11" name="Shape 275"/>
          <p:cNvSpPr txBox="1">
            <a:spLocks noGrp="1"/>
          </p:cNvSpPr>
          <p:nvPr>
            <p:ph type="body" idx="1"/>
          </p:nvPr>
        </p:nvSpPr>
        <p:spPr>
          <a:xfrm>
            <a:off x="4684584" y="1544595"/>
            <a:ext cx="5905832" cy="4252195"/>
          </a:xfrm>
          <a:prstGeom prst="rect">
            <a:avLst/>
          </a:prstGeom>
          <a:noFill/>
          <a:ln>
            <a:noFill/>
          </a:ln>
        </p:spPr>
        <p:txBody>
          <a:bodyPr lIns="91440" tIns="45690" rIns="91440" bIns="4569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2400" dirty="0">
                <a:solidFill>
                  <a:schemeClr val="lt2"/>
                </a:solidFill>
              </a:rPr>
              <a:t>DLI Mission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lang="en" sz="2400" dirty="0">
              <a:solidFill>
                <a:schemeClr val="lt2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2400" dirty="0"/>
              <a:t>Helping people solve challenging problems using AI and deep learning.</a:t>
            </a:r>
          </a:p>
          <a:p>
            <a:pPr indent="-34290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/>
              <a:t>Developers, data scientists and engineers</a:t>
            </a:r>
          </a:p>
          <a:p>
            <a:pPr indent="-34290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</a:t>
            </a:r>
            <a:r>
              <a:rPr lang="en" sz="2400" dirty="0"/>
              <a:t>elf-driving cars, healthcare and robotics</a:t>
            </a:r>
          </a:p>
          <a:p>
            <a:pPr indent="-34290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/>
              <a:t>Training, optimizing, and deploying </a:t>
            </a:r>
            <a:r>
              <a:rPr lang="en-US" sz="2400" dirty="0"/>
              <a:t>deep </a:t>
            </a:r>
            <a:r>
              <a:rPr lang="en" sz="2400" dirty="0"/>
              <a:t>neural networks</a:t>
            </a:r>
          </a:p>
        </p:txBody>
      </p:sp>
      <p:pic>
        <p:nvPicPr>
          <p:cNvPr id="13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717" y="1"/>
            <a:ext cx="4391040" cy="6172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35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NUMPY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595535"/>
            <a:ext cx="9948672" cy="42264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2"/>
                </a:solidFill>
              </a:rPr>
              <a:t>NumPy</a:t>
            </a:r>
            <a:r>
              <a:rPr lang="en-US" dirty="0">
                <a:solidFill>
                  <a:schemeClr val="dk2"/>
                </a:solidFill>
              </a:rPr>
              <a:t> is a Python scientific computing package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Open-source software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Includes: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Support for large, N-dimensional arrays and matrices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Collection of high-level mathematical functions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71022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341121"/>
            <a:ext cx="9948672" cy="44808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Matplotlib is a Python 2D plotting library producing publication quality figures</a:t>
            </a: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lvl="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Matplotlib can be used in: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Python scripts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Python and </a:t>
            </a:r>
            <a:r>
              <a:rPr lang="en-US" sz="2000" dirty="0" err="1">
                <a:solidFill>
                  <a:schemeClr val="dk2"/>
                </a:solidFill>
              </a:rPr>
              <a:t>IPython</a:t>
            </a:r>
            <a:r>
              <a:rPr lang="en-US" sz="2000" dirty="0">
                <a:solidFill>
                  <a:schemeClr val="dk2"/>
                </a:solidFill>
              </a:rPr>
              <a:t> shell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Jupyter notebook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Web application servers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Supports Python version 2.7 – 3.5</a:t>
            </a: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7238993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>
            <a:spLocks noGrp="1"/>
          </p:cNvSpPr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LAB DISCUSSION / OVERVIEW</a:t>
            </a:r>
          </a:p>
        </p:txBody>
      </p:sp>
    </p:spTree>
    <p:extLst>
      <p:ext uri="{BB962C8B-B14F-4D97-AF65-F5344CB8AC3E}">
        <p14:creationId xmlns:p14="http://schemas.microsoft.com/office/powerpoint/2010/main" val="390660942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Electronic </a:t>
            </a:r>
            <a:r>
              <a:rPr lang="en-US" dirty="0">
                <a:solidFill>
                  <a:schemeClr val="dk2"/>
                </a:solidFill>
              </a:rPr>
              <a:t>health records (EHRs)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Contains medical treatments and histories of patients over time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10 years of data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Data provided by PICU at Children’s Hospital Los Angeles</a:t>
            </a: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76,693 observations across 5,000+ un</a:t>
            </a:r>
            <a:r>
              <a:rPr lang="en-US" sz="2000" dirty="0">
                <a:solidFill>
                  <a:schemeClr val="dk2"/>
                </a:solidFill>
              </a:rPr>
              <a:t>ique patient encounters</a:t>
            </a: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Data is an irregular time series of measurements taken over the course of a patient’s stay in the ICU</a:t>
            </a:r>
            <a:endParaRPr lang="en-US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23726686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DATA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Graphic 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0894" y="1397121"/>
            <a:ext cx="5525429" cy="4067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347" y="1661070"/>
            <a:ext cx="45531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</a:rPr>
              <a:t>Measurements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Statistics - gender, age,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Vitals - heart rate, respiratory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Labs – glucose, creatinine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Interventions – intubation, 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Drugs – dopamine, epinephrine</a:t>
            </a:r>
          </a:p>
        </p:txBody>
      </p:sp>
    </p:spTree>
    <p:extLst>
      <p:ext uri="{BB962C8B-B14F-4D97-AF65-F5344CB8AC3E}">
        <p14:creationId xmlns:p14="http://schemas.microsoft.com/office/powerpoint/2010/main" val="390336592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561171"/>
            <a:ext cx="9948672" cy="42607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Not all measurements were taken for all patients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Dependent variable: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Alive – 1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Not alive – 0</a:t>
            </a:r>
            <a:endParaRPr lang="en-US" dirty="0">
              <a:solidFill>
                <a:schemeClr val="dk2"/>
              </a:solidFill>
            </a:endParaRP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1,113,529 rows containing 265 independent variables</a:t>
            </a: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Mean observations per patient encounter = 223</a:t>
            </a: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Median observations per patient encounter = 94</a:t>
            </a:r>
          </a:p>
        </p:txBody>
      </p:sp>
    </p:spTree>
    <p:extLst>
      <p:ext uri="{BB962C8B-B14F-4D97-AF65-F5344CB8AC3E}">
        <p14:creationId xmlns:p14="http://schemas.microsoft.com/office/powerpoint/2010/main" val="229155918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252156"/>
            <a:ext cx="9948672" cy="45698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Hierarchical Data Format (HDF) 5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Stores and organizes large amounts of scientific data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Designed by National Center for Supercomputing Applications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API supports most languages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Libraries compatible with Windows, OSX and Linux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Binary format</a:t>
            </a:r>
          </a:p>
          <a:p>
            <a:pPr marL="1546225" lvl="2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2"/>
              </a:solidFill>
            </a:endParaRPr>
          </a:p>
          <a:p>
            <a:pPr marL="1546225" lvl="2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Not human readable</a:t>
            </a:r>
          </a:p>
          <a:p>
            <a:pPr marL="1546225" lvl="2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2"/>
              </a:solidFill>
            </a:endParaRPr>
          </a:p>
          <a:p>
            <a:pPr marL="1546225" lvl="2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Efficient in storage size</a:t>
            </a:r>
          </a:p>
          <a:p>
            <a:pPr marL="1546225" lvl="2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2"/>
              </a:solidFill>
            </a:endParaRPr>
          </a:p>
          <a:p>
            <a:pPr marL="1546225" lvl="2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Scales will to very large operational projects</a:t>
            </a:r>
          </a:p>
        </p:txBody>
      </p:sp>
    </p:spTree>
    <p:extLst>
      <p:ext uri="{BB962C8B-B14F-4D97-AF65-F5344CB8AC3E}">
        <p14:creationId xmlns:p14="http://schemas.microsoft.com/office/powerpoint/2010/main" val="3534362429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-US" dirty="0"/>
              <a:t>PROCESS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2"/>
                </a:solidFill>
              </a:rPr>
              <a:t>Setup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Configure Theano options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Import Numpy, Pandas and Matplotlib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Define folders which contain training / testing datasets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Load data using Pandas API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28750601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-US" dirty="0"/>
              <a:t>PROCESS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2"/>
            </a:pPr>
            <a:r>
              <a:rPr lang="en-US" dirty="0">
                <a:solidFill>
                  <a:schemeClr val="dk2"/>
                </a:solidFill>
              </a:rPr>
              <a:t>Data Preparation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endParaRPr lang="en-US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Data review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Data normalization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Filling data gaps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Data sequencing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36572867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-US" dirty="0"/>
              <a:t>PROCESS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8"/>
            </a:pPr>
            <a:endParaRPr lang="en-US" dirty="0">
              <a:solidFill>
                <a:schemeClr val="dk2"/>
              </a:solidFill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chemeClr val="dk2"/>
                </a:solidFill>
              </a:rPr>
              <a:t>Architect LSTM network using Keras and Theano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endParaRPr lang="en-US" dirty="0">
              <a:solidFill>
                <a:schemeClr val="dk2"/>
              </a:solidFill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chemeClr val="dk2"/>
                </a:solidFill>
              </a:rPr>
              <a:t>Build the model (feed data into network for training)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endParaRPr lang="en-US" dirty="0">
              <a:solidFill>
                <a:schemeClr val="dk2"/>
              </a:solidFill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chemeClr val="dk2"/>
                </a:solidFill>
              </a:rPr>
              <a:t>Evaluate model using validation (test) data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endParaRPr lang="en-US" dirty="0">
              <a:solidFill>
                <a:schemeClr val="dk2"/>
              </a:solidFill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chemeClr val="dk2"/>
                </a:solidFill>
              </a:rPr>
              <a:t>Visualize results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endParaRPr lang="en-US" dirty="0">
              <a:solidFill>
                <a:schemeClr val="dk2"/>
              </a:solidFill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chemeClr val="dk2"/>
                </a:solidFill>
              </a:rPr>
              <a:t>Compare baseline to PRISM3 and PIM2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086897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388885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2790634"/>
            <a:ext cx="4388885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cap="all" dirty="0">
                <a:solidFill>
                  <a:schemeClr val="bg2"/>
                </a:solidFill>
              </a:rPr>
              <a:t>topics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6464" y="1124028"/>
            <a:ext cx="5751871" cy="39241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Lab Perspective</a:t>
            </a:r>
          </a:p>
          <a:p>
            <a:pPr marL="342900" indent="-3429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RNNs / LSTMs</a:t>
            </a:r>
          </a:p>
          <a:p>
            <a:pPr marL="342900" indent="-3429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Keras / Theano</a:t>
            </a:r>
          </a:p>
          <a:p>
            <a:pPr marL="342900" indent="-3429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Pandas / Numpy / Matplotlib</a:t>
            </a:r>
          </a:p>
          <a:p>
            <a:pPr marL="342900" indent="-3429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Lab </a:t>
            </a:r>
          </a:p>
          <a:p>
            <a:pPr marL="731520" indent="-3429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Discussion / Overview</a:t>
            </a:r>
          </a:p>
          <a:p>
            <a:pPr marL="731520" indent="-3429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Launching the Lab Environment</a:t>
            </a:r>
            <a:endParaRPr lang="en-US" sz="2000" dirty="0">
              <a:solidFill>
                <a:srgbClr val="000000"/>
              </a:solidFill>
            </a:endParaRPr>
          </a:p>
          <a:p>
            <a:pPr marL="731520" lvl="0" indent="-34290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Lab Review</a:t>
            </a:r>
          </a:p>
        </p:txBody>
      </p:sp>
    </p:spTree>
    <p:extLst>
      <p:ext uri="{BB962C8B-B14F-4D97-AF65-F5344CB8AC3E}">
        <p14:creationId xmlns:p14="http://schemas.microsoft.com/office/powerpoint/2010/main" val="3448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 idx="4294967295"/>
          </p:nvPr>
        </p:nvSpPr>
        <p:spPr>
          <a:xfrm>
            <a:off x="643531" y="2731515"/>
            <a:ext cx="9292561" cy="6001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>
                <a:solidFill>
                  <a:schemeClr val="lt1"/>
                </a:solidFill>
              </a:rPr>
              <a:t>LAB ENVIRONMENT</a:t>
            </a:r>
            <a:endParaRPr lang="en-US" sz="36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72755137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797668" y="546806"/>
            <a:ext cx="9687537" cy="4764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NAVIGATING TO QWIKLABS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949886" y="1648494"/>
            <a:ext cx="3925756" cy="3907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dirty="0"/>
              <a:t>Navigate to: </a:t>
            </a:r>
            <a:r>
              <a:rPr lang="en-US" dirty="0">
                <a:hlinkClick r:id="rId3"/>
              </a:rPr>
              <a:t>https://nvlabs.qwiklab.com</a:t>
            </a:r>
            <a:endParaRPr lang="en-US" dirty="0"/>
          </a:p>
          <a:p>
            <a:pPr marL="457200" lvl="0" indent="-45720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endParaRPr lang="en-US" dirty="0"/>
          </a:p>
          <a:p>
            <a:pPr marL="457200" lvl="0" indent="-457200">
              <a:spcBef>
                <a:spcPts val="0"/>
              </a:spcBef>
              <a:spcAft>
                <a:spcPts val="0"/>
              </a:spcAft>
              <a:buClr>
                <a:srgbClr val="B3B3B3"/>
              </a:buClr>
              <a:buSzPct val="100000"/>
              <a:buFont typeface="+mj-lt"/>
              <a:buAutoNum type="arabicPeriod" startAt="2"/>
            </a:pPr>
            <a:r>
              <a:rPr lang="en-US" dirty="0">
                <a:solidFill>
                  <a:srgbClr val="000000"/>
                </a:solidFill>
              </a:rPr>
              <a:t>Login or create a new account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SzPct val="25000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775" y="1648494"/>
            <a:ext cx="4882780" cy="385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3372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797668" y="546806"/>
            <a:ext cx="9687537" cy="4764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ACCESSING LAB ENVIRONMENT</a:t>
            </a:r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03443" y="2219831"/>
            <a:ext cx="2083245" cy="18930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dirty="0"/>
              <a:t>Click on Modelling Complex Data Sequences with Theano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131" y="1145403"/>
            <a:ext cx="7661502" cy="404189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2427006" y="3760150"/>
            <a:ext cx="828942" cy="128186"/>
          </a:xfrm>
          <a:prstGeom prst="straightConnector1">
            <a:avLst/>
          </a:prstGeom>
          <a:ln w="508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6939185" y="1884204"/>
            <a:ext cx="3093578" cy="3901299"/>
          </a:xfrm>
          <a:prstGeom prst="straightConnector1">
            <a:avLst/>
          </a:prstGeom>
          <a:ln w="508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76344" y="5492599"/>
            <a:ext cx="3435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</a:rPr>
              <a:t>Then click on Select</a:t>
            </a:r>
          </a:p>
        </p:txBody>
      </p:sp>
    </p:spTree>
    <p:extLst>
      <p:ext uri="{BB962C8B-B14F-4D97-AF65-F5344CB8AC3E}">
        <p14:creationId xmlns:p14="http://schemas.microsoft.com/office/powerpoint/2010/main" val="3977959142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953037" y="575363"/>
            <a:ext cx="9152357" cy="4764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ACCESSING LAB INSTRUCTIONS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953038" y="2118367"/>
            <a:ext cx="6336525" cy="5991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dirty="0"/>
              <a:t>Click “Start Lab” to create an instance of the lab environment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 lvl="0"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37" y="1238774"/>
            <a:ext cx="8413154" cy="921571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7187013" y="1897167"/>
            <a:ext cx="1384419" cy="478564"/>
          </a:xfrm>
          <a:prstGeom prst="straightConnector1">
            <a:avLst/>
          </a:prstGeom>
          <a:ln w="508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hape 517"/>
          <p:cNvSpPr txBox="1">
            <a:spLocks/>
          </p:cNvSpPr>
          <p:nvPr/>
        </p:nvSpPr>
        <p:spPr>
          <a:xfrm>
            <a:off x="953037" y="5200158"/>
            <a:ext cx="6541625" cy="8160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-1111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-1111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-1111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-1111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-1111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-1111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 startAt="2"/>
            </a:pPr>
            <a:r>
              <a:rPr lang="en-US" dirty="0"/>
              <a:t>Once the lab environment starts, click “here” to access lab instructions (Jupyter notebook)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577" y="3255324"/>
            <a:ext cx="7345291" cy="180541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494662" y="5009464"/>
            <a:ext cx="1367327" cy="406080"/>
          </a:xfrm>
          <a:prstGeom prst="straightConnector1">
            <a:avLst/>
          </a:prstGeom>
          <a:ln w="508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004532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953037" y="575363"/>
            <a:ext cx="9152357" cy="4764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ACCESSING LAB INSTRUCTIONS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858224" y="1161192"/>
            <a:ext cx="1865098" cy="45239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/>
              <a:t>Should see Jupyter notebook</a:t>
            </a:r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/>
              <a:t>Place cursor in code block and click execute button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 lvl="0"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848678" y="5464462"/>
            <a:ext cx="2703444" cy="1"/>
          </a:xfrm>
          <a:prstGeom prst="straightConnector1">
            <a:avLst/>
          </a:prstGeom>
          <a:ln w="508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79" y="1277951"/>
            <a:ext cx="5914615" cy="406975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325757" y="1381539"/>
            <a:ext cx="1981323" cy="0"/>
          </a:xfrm>
          <a:prstGeom prst="straightConnector1">
            <a:avLst/>
          </a:prstGeom>
          <a:ln w="508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447962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953037" y="575363"/>
            <a:ext cx="9152357" cy="4764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ACCESSING LAB INSTRUCTIONS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772766" y="2076874"/>
            <a:ext cx="1865098" cy="1983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/>
              <a:t>Place cursor in code block and click execute button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  <a:p>
            <a:pPr lvl="0"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335" y="2001755"/>
            <a:ext cx="6782747" cy="213389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1705315" y="3589234"/>
            <a:ext cx="2507762" cy="222190"/>
          </a:xfrm>
          <a:prstGeom prst="straightConnector1">
            <a:avLst/>
          </a:prstGeom>
          <a:ln w="508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1908498" y="2833054"/>
            <a:ext cx="3475352" cy="507069"/>
          </a:xfrm>
          <a:prstGeom prst="straightConnector1">
            <a:avLst/>
          </a:prstGeom>
          <a:ln w="50800">
            <a:gradFill>
              <a:gsLst>
                <a:gs pos="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845604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>
            <a:spLocks noGrp="1"/>
          </p:cNvSpPr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LAB REVIEW</a:t>
            </a:r>
          </a:p>
        </p:txBody>
      </p:sp>
    </p:spTree>
    <p:extLst>
      <p:ext uri="{BB962C8B-B14F-4D97-AF65-F5344CB8AC3E}">
        <p14:creationId xmlns:p14="http://schemas.microsoft.com/office/powerpoint/2010/main" val="3929855521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REVIEW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2"/>
                </a:solidFill>
              </a:rPr>
              <a:t>Setup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Configure Theano options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Import Numpy, Pandas and Matplotlib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Define folders which contain training / testing datasets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Load data using Pandas API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2551138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LAB REVIEW - IMPORT LIBRARIES #1B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68" y="1841590"/>
            <a:ext cx="8309260" cy="31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81017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LAB REVIEW - </a:t>
            </a: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DEFINE PATHS #1C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040" y="2154285"/>
            <a:ext cx="7188716" cy="28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8769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 idx="4294967295"/>
          </p:nvPr>
        </p:nvSpPr>
        <p:spPr>
          <a:xfrm>
            <a:off x="643531" y="2731515"/>
            <a:ext cx="9292561" cy="6001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>
                <a:solidFill>
                  <a:schemeClr val="lt1"/>
                </a:solidFill>
              </a:rPr>
              <a:t>LAB PERSPECTIVE</a:t>
            </a:r>
            <a:endParaRPr lang="en-US" sz="3600" b="1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21662553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LOAD DATA #1D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038" y="2214516"/>
            <a:ext cx="6578720" cy="20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2261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REVIEW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2"/>
            </a:pPr>
            <a:r>
              <a:rPr lang="en-US" dirty="0">
                <a:solidFill>
                  <a:schemeClr val="dk2"/>
                </a:solidFill>
              </a:rPr>
              <a:t>Data Preparation</a:t>
            </a:r>
          </a:p>
          <a:p>
            <a:pPr lvl="0" algn="l">
              <a:spcBef>
                <a:spcPts val="0"/>
              </a:spcBef>
              <a:spcAft>
                <a:spcPts val="0"/>
              </a:spcAft>
              <a:buClrTx/>
              <a:buSzPct val="100000"/>
            </a:pPr>
            <a:endParaRPr lang="en-US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Data review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Data normalization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Filling data gaps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lphaLcPeriod"/>
            </a:pPr>
            <a:r>
              <a:rPr lang="en-US" sz="2000" dirty="0">
                <a:solidFill>
                  <a:schemeClr val="dk2"/>
                </a:solidFill>
              </a:rPr>
              <a:t>Data sequencing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72080470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– DATA REVIEW</a:t>
            </a: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75" y="1577187"/>
            <a:ext cx="9658846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895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LAB REVIEW – DATA REVIEW </a:t>
            </a: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#2A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7" y="1252156"/>
            <a:ext cx="10230376" cy="44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00449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– DATA REVIEW</a:t>
            </a: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94" y="1252156"/>
            <a:ext cx="4746008" cy="443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98015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– DATA REVIEW</a:t>
            </a: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8" y="1252156"/>
            <a:ext cx="6253299" cy="460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25331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– DATA REVIEW</a:t>
            </a: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775" y="1252156"/>
            <a:ext cx="5939246" cy="46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97427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DATA NORMALIZATION #2B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3" y="1537966"/>
            <a:ext cx="10131629" cy="348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79667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- </a:t>
            </a: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 GAPS #</a:t>
            </a:r>
            <a:r>
              <a:rPr lang="en-US" dirty="0"/>
              <a:t>2C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42" y="1946649"/>
            <a:ext cx="9685111" cy="22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61715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-US" dirty="0"/>
              <a:t>LAB REVIEW - DATA GAPS #2C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9023" y="1949067"/>
            <a:ext cx="8394750" cy="30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6782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PURPOSE / GOAL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525778" y="2103034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severity of illness in patients based on information found in electronic health records (EHRs)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Provide feedback to clinicians when trying to assess the impact of treatment decision or raise early warning signs to flag</a:t>
            </a: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61721661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- DATA GAPS #2C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644" y="1252156"/>
            <a:ext cx="5665508" cy="45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84816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- DATA GAPS #2C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64" y="1469537"/>
            <a:ext cx="10065267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97696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DATA SEQUENCING #</a:t>
            </a:r>
            <a:r>
              <a:rPr lang="en-US" dirty="0"/>
              <a:t>2D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7" y="1411520"/>
            <a:ext cx="8718998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63977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- DATA SEQUENCING #2D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1" y="2285814"/>
            <a:ext cx="9846313" cy="168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69669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- DATA SEQUENCING #2D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504" y="1252156"/>
            <a:ext cx="4261069" cy="47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84218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-US" dirty="0"/>
              <a:t>REVIEW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8"/>
            </a:pPr>
            <a:endParaRPr lang="en-US" dirty="0">
              <a:solidFill>
                <a:schemeClr val="dk2"/>
              </a:solidFill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chemeClr val="dk2"/>
                </a:solidFill>
              </a:rPr>
              <a:t>Architect LSTM network using Keras and Theano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endParaRPr lang="en-US" dirty="0">
              <a:solidFill>
                <a:schemeClr val="dk2"/>
              </a:solidFill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chemeClr val="dk2"/>
                </a:solidFill>
              </a:rPr>
              <a:t>Build the model (feed data into network for training)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endParaRPr lang="en-US" dirty="0">
              <a:solidFill>
                <a:schemeClr val="dk2"/>
              </a:solidFill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chemeClr val="dk2"/>
                </a:solidFill>
              </a:rPr>
              <a:t>Evaluate model using validation (test) data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endParaRPr lang="en-US" dirty="0">
              <a:solidFill>
                <a:schemeClr val="dk2"/>
              </a:solidFill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chemeClr val="dk2"/>
                </a:solidFill>
              </a:rPr>
              <a:t>Visualize results</a:t>
            </a: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endParaRPr lang="en-US" dirty="0">
              <a:solidFill>
                <a:schemeClr val="dk2"/>
              </a:solidFill>
            </a:endParaRPr>
          </a:p>
          <a:p>
            <a:pPr marL="457200" lvl="0" indent="-457200" algn="l"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chemeClr val="dk2"/>
                </a:solidFill>
              </a:rPr>
              <a:t>Compare baseline to PRISM3 and PIM2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768525246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- ARCHITECT</a:t>
            </a: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LSTM #</a:t>
            </a:r>
            <a:r>
              <a:rPr lang="en-US" dirty="0"/>
              <a:t>3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29" y="1252156"/>
            <a:ext cx="9014137" cy="45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81254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- ARCHITECT LSTM #3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3" y="1850816"/>
            <a:ext cx="9725629" cy="27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1303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– BUILD / TRAIN MODEL #</a:t>
            </a:r>
            <a:r>
              <a:rPr lang="en-US" dirty="0"/>
              <a:t>4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94" y="1333939"/>
            <a:ext cx="9807008" cy="34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9317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– EVALUATE MODEL</a:t>
            </a: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</a:t>
            </a:r>
            <a:r>
              <a:rPr lang="en-US" dirty="0"/>
              <a:t>5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59" y="1393688"/>
            <a:ext cx="9019045" cy="1327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77" y="2721166"/>
            <a:ext cx="3742979" cy="14020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1089" y="2835729"/>
            <a:ext cx="39159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That is, we have 2690 patient encounters for testing, and at each of the observations the model predicts survivability. Lets plot some predictions!</a:t>
            </a:r>
          </a:p>
        </p:txBody>
      </p:sp>
    </p:spTree>
    <p:extLst>
      <p:ext uri="{BB962C8B-B14F-4D97-AF65-F5344CB8AC3E}">
        <p14:creationId xmlns:p14="http://schemas.microsoft.com/office/powerpoint/2010/main" val="261005328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WHAT THIS LAB IS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512062" y="1519140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Discussion</a:t>
            </a:r>
            <a:r>
              <a:rPr lang="en-US" dirty="0">
                <a:solidFill>
                  <a:schemeClr val="dk2"/>
                </a:solidFill>
              </a:rPr>
              <a:t> on the tools, techniques and processes commonly used to build RNN / LSTM networks to evaluate EHRs</a:t>
            </a:r>
            <a:endParaRPr lang="en-US"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Introduction to aspects of RNNs, LSTMs, Keras, Theano, Pandas, Numpy and Matplotlib</a:t>
            </a:r>
            <a:endParaRPr lang="en-US"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Guided, h</a:t>
            </a: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ands-on exercise using the </a:t>
            </a:r>
            <a:r>
              <a:rPr lang="en-US" dirty="0">
                <a:solidFill>
                  <a:schemeClr val="dk2"/>
                </a:solidFill>
              </a:rPr>
              <a:t>tools noted above</a:t>
            </a: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>
                <a:solidFill>
                  <a:schemeClr val="dk2"/>
                </a:solidFill>
              </a:rPr>
              <a:t>to build a LSTM network to evaluate EHRs </a:t>
            </a:r>
            <a:endParaRPr lang="en-US"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29700143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</a:t>
            </a:r>
            <a:r>
              <a:rPr lang="en-US" dirty="0"/>
              <a:t>VISUALIZE RESULTS</a:t>
            </a: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</a:t>
            </a:r>
            <a:r>
              <a:rPr lang="en-US" dirty="0"/>
              <a:t>6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2" y="1360172"/>
            <a:ext cx="5099845" cy="3344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967" y="1547458"/>
            <a:ext cx="5060513" cy="296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5187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REVIEW - COMPARE BASELINE #</a:t>
            </a:r>
            <a:r>
              <a:rPr lang="en-US" dirty="0"/>
              <a:t>7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72" y="1252156"/>
            <a:ext cx="4750044" cy="2305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672" y="3523568"/>
            <a:ext cx="7474334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89592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dirty="0"/>
              <a:t>LAB REVIEW - COMPARE BASELINE #7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74" y="1624418"/>
            <a:ext cx="10168447" cy="33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27824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SzPct val="25000"/>
            </a:pPr>
            <a:r>
              <a:rPr lang="en-US" dirty="0"/>
              <a:t>LAB REVIEW - COMPARE BASELINE #7</a:t>
            </a:r>
            <a:endParaRPr lang="en-US" sz="3600" b="1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" name="Graphic 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5750" y="1571043"/>
            <a:ext cx="4838700" cy="3609975"/>
          </a:xfrm>
          <a:prstGeom prst="rect">
            <a:avLst/>
          </a:prstGeom>
        </p:spPr>
      </p:pic>
      <p:pic>
        <p:nvPicPr>
          <p:cNvPr id="6" name="Graphic 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6539" y="1252156"/>
            <a:ext cx="4362450" cy="461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56802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title"/>
          </p:nvPr>
        </p:nvSpPr>
        <p:spPr>
          <a:xfrm>
            <a:off x="502998" y="488833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WHAT ELSE?</a:t>
            </a:r>
          </a:p>
        </p:txBody>
      </p:sp>
      <p:sp>
        <p:nvSpPr>
          <p:cNvPr id="869" name="Shape 869"/>
          <p:cNvSpPr txBox="1">
            <a:spLocks noGrp="1"/>
          </p:cNvSpPr>
          <p:nvPr>
            <p:ph type="body" idx="2"/>
          </p:nvPr>
        </p:nvSpPr>
        <p:spPr>
          <a:xfrm>
            <a:off x="516750" y="1696598"/>
            <a:ext cx="9948600" cy="38204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Many ways to explore and improve model: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Add a second and third LSTM layer to the network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Change the number of layers and the number of neurons in those layers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Change some of the meta parameters in the network configuration like dropout or learning rate, etc.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Try using a CNN? Does it outperform the RNN / LSTM model?</a:t>
            </a:r>
          </a:p>
        </p:txBody>
      </p:sp>
    </p:spTree>
    <p:extLst>
      <p:ext uri="{BB962C8B-B14F-4D97-AF65-F5344CB8AC3E}">
        <p14:creationId xmlns:p14="http://schemas.microsoft.com/office/powerpoint/2010/main" val="2401334794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>
            <a:spLocks noGrp="1"/>
          </p:cNvSpPr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1370499524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dirty="0"/>
              <a:t>WHAT’S</a:t>
            </a: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NEXT</a:t>
            </a:r>
          </a:p>
        </p:txBody>
      </p:sp>
      <p:sp>
        <p:nvSpPr>
          <p:cNvPr id="869" name="Shape 869"/>
          <p:cNvSpPr txBox="1">
            <a:spLocks noGrp="1"/>
          </p:cNvSpPr>
          <p:nvPr>
            <p:ph type="body" idx="2"/>
          </p:nvPr>
        </p:nvSpPr>
        <p:spPr>
          <a:xfrm>
            <a:off x="516750" y="17982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Use / practice what you learned</a:t>
            </a:r>
            <a:endParaRPr lang="en-US" sz="2000" dirty="0">
              <a:solidFill>
                <a:schemeClr val="dk2"/>
              </a:solidFill>
            </a:endParaRP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Discuss with peers practical applications of DNN</a:t>
            </a: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Reach out to NVIDIA and the Deep Learning Institute</a:t>
            </a: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Attend local meetup groups</a:t>
            </a: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457200" indent="-4572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Follow people like Andrej </a:t>
            </a:r>
            <a:r>
              <a:rPr lang="en-US" dirty="0" err="1">
                <a:solidFill>
                  <a:schemeClr val="dk2"/>
                </a:solidFill>
              </a:rPr>
              <a:t>Karpathy</a:t>
            </a:r>
            <a:r>
              <a:rPr lang="en-US" dirty="0">
                <a:solidFill>
                  <a:schemeClr val="dk2"/>
                </a:solidFill>
              </a:rPr>
              <a:t> and Andrew Ng</a:t>
            </a:r>
          </a:p>
          <a:p>
            <a:pPr marL="1028700" lvl="1" indent="-4572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390157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4" name="Rectangle 3"/>
          <p:cNvSpPr/>
          <p:nvPr/>
        </p:nvSpPr>
        <p:spPr>
          <a:xfrm>
            <a:off x="599769" y="1704436"/>
            <a:ext cx="4798142" cy="1995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/>
            <a:endParaRPr lang="en-US" sz="1800">
              <a:solidFill>
                <a:sysClr val="windowText" lastClr="000000"/>
              </a:solidFill>
              <a:latin typeface="Trebuchet M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85703" y="1704436"/>
            <a:ext cx="4787330" cy="1995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/>
            <a:endParaRPr lang="en-US" sz="1800">
              <a:solidFill>
                <a:sysClr val="windowText" lastClr="000000"/>
              </a:solidFill>
              <a:latin typeface="Trebuchet M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9769" y="3851761"/>
            <a:ext cx="4798142" cy="1995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/>
            <a:endParaRPr lang="en-US" sz="1800">
              <a:solidFill>
                <a:sysClr val="windowText" lastClr="000000"/>
              </a:solidFill>
              <a:latin typeface="Trebuchet M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85703" y="3851761"/>
            <a:ext cx="4787330" cy="1995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/>
            <a:endParaRPr lang="en-US" sz="1800" dirty="0">
              <a:solidFill>
                <a:sysClr val="windowText" lastClr="000000"/>
              </a:solidFill>
              <a:latin typeface="Trebuchet M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19902" y="2396512"/>
            <a:ext cx="4236097" cy="9787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914364">
              <a:lnSpc>
                <a:spcPct val="90000"/>
              </a:lnSpc>
            </a:pPr>
            <a:r>
              <a:rPr lang="en-US" sz="1600" dirty="0">
                <a:solidFill>
                  <a:srgbClr val="76B900">
                    <a:lumMod val="50000"/>
                  </a:srgbClr>
                </a:solidFill>
                <a:latin typeface="Trebuchet MS" panose="020B0603020202020204" pitchFamily="34" charset="0"/>
              </a:rPr>
              <a:t>…for the chance to win an NVIDIA SHIELD TV.</a:t>
            </a:r>
          </a:p>
          <a:p>
            <a:pPr defTabSz="914364">
              <a:lnSpc>
                <a:spcPct val="90000"/>
              </a:lnSpc>
            </a:pPr>
            <a:endParaRPr lang="en-US" sz="1600" dirty="0">
              <a:solidFill>
                <a:srgbClr val="76B900">
                  <a:lumMod val="50000"/>
                </a:srgbClr>
              </a:solidFill>
              <a:latin typeface="Trebuchet MS" panose="020B0603020202020204" pitchFamily="34" charset="0"/>
            </a:endParaRPr>
          </a:p>
          <a:p>
            <a:pPr defTabSz="914364">
              <a:lnSpc>
                <a:spcPct val="90000"/>
              </a:lnSpc>
            </a:pPr>
            <a:r>
              <a:rPr lang="en-US" sz="1600" dirty="0">
                <a:solidFill>
                  <a:srgbClr val="76B900">
                    <a:lumMod val="50000"/>
                  </a:srgbClr>
                </a:solidFill>
                <a:latin typeface="Trebuchet MS" panose="020B0603020202020204" pitchFamily="34" charset="0"/>
              </a:rPr>
              <a:t>Check your </a:t>
            </a:r>
            <a:r>
              <a:rPr lang="en-US" sz="1600">
                <a:solidFill>
                  <a:srgbClr val="76B900">
                    <a:lumMod val="50000"/>
                  </a:srgbClr>
                </a:solidFill>
                <a:latin typeface="Trebuchet MS" panose="020B0603020202020204" pitchFamily="34" charset="0"/>
              </a:rPr>
              <a:t>email for </a:t>
            </a:r>
            <a:r>
              <a:rPr lang="en-US" sz="1600" dirty="0">
                <a:solidFill>
                  <a:srgbClr val="76B900">
                    <a:lumMod val="50000"/>
                  </a:srgbClr>
                </a:solidFill>
                <a:latin typeface="Trebuchet MS" panose="020B0603020202020204" pitchFamily="34" charset="0"/>
              </a:rPr>
              <a:t>a link.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19902" y="1870655"/>
            <a:ext cx="4236097" cy="49122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914364">
              <a:lnSpc>
                <a:spcPct val="90000"/>
              </a:lnSpc>
            </a:pPr>
            <a:r>
              <a:rPr lang="en-US" sz="2880" b="1" kern="1200" cap="all" dirty="0">
                <a:solidFill>
                  <a:srgbClr val="FFFFFF"/>
                </a:solidFill>
                <a:latin typeface="Trebuchet MS" panose="020B0603020202020204" pitchFamily="34" charset="0"/>
                <a:ea typeface="MS PGothic" pitchFamily="34" charset="-128"/>
              </a:rPr>
              <a:t>TAKE SURVEY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895025" y="2396512"/>
            <a:ext cx="4236097" cy="5355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914364">
              <a:lnSpc>
                <a:spcPct val="90000"/>
              </a:lnSpc>
            </a:pPr>
            <a:r>
              <a:rPr lang="en-US" sz="1600" dirty="0">
                <a:solidFill>
                  <a:srgbClr val="76B900">
                    <a:lumMod val="50000"/>
                  </a:srgbClr>
                </a:solidFill>
                <a:latin typeface="Trebuchet MS" panose="020B0603020202020204" pitchFamily="34" charset="0"/>
              </a:rPr>
              <a:t>Check your email for details to access more DLI training online.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895025" y="1870655"/>
            <a:ext cx="4236097" cy="49122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914364">
              <a:lnSpc>
                <a:spcPct val="90000"/>
              </a:lnSpc>
            </a:pPr>
            <a:r>
              <a:rPr lang="en-US" sz="2880" b="1" kern="1200" cap="all" dirty="0">
                <a:solidFill>
                  <a:srgbClr val="FFFFFF"/>
                </a:solidFill>
                <a:latin typeface="Trebuchet MS" panose="020B0603020202020204" pitchFamily="34" charset="0"/>
                <a:ea typeface="MS PGothic" pitchFamily="34" charset="-128"/>
              </a:rPr>
              <a:t>ACCESS ONLINE labs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19902" y="4553241"/>
            <a:ext cx="4236097" cy="5355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914364">
              <a:lnSpc>
                <a:spcPct val="90000"/>
              </a:lnSpc>
            </a:pPr>
            <a:r>
              <a:rPr lang="en-US" sz="1600" dirty="0">
                <a:solidFill>
                  <a:srgbClr val="76B900">
                    <a:lumMod val="50000"/>
                  </a:srgbClr>
                </a:solidFill>
                <a:latin typeface="Trebuchet MS" panose="020B0603020202020204" pitchFamily="34" charset="0"/>
              </a:rPr>
              <a:t>Visit </a:t>
            </a:r>
            <a:r>
              <a:rPr lang="en-US" sz="1600" dirty="0">
                <a:solidFill>
                  <a:srgbClr val="FFFFFF"/>
                </a:solidFill>
                <a:latin typeface="Trebuchet MS" panose="020B0603020202020204" pitchFamily="34" charset="0"/>
              </a:rPr>
              <a:t>www.nvidia.com/dli </a:t>
            </a:r>
            <a:r>
              <a:rPr lang="en-US" sz="1600" dirty="0">
                <a:solidFill>
                  <a:srgbClr val="76B900">
                    <a:lumMod val="50000"/>
                  </a:srgbClr>
                </a:solidFill>
                <a:latin typeface="Trebuchet MS" panose="020B0603020202020204" pitchFamily="34" charset="0"/>
              </a:rPr>
              <a:t>for workshops in your area.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19902" y="4019501"/>
            <a:ext cx="4236097" cy="49122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914364">
              <a:lnSpc>
                <a:spcPct val="90000"/>
              </a:lnSpc>
            </a:pPr>
            <a:r>
              <a:rPr lang="en-US" sz="2880" b="1" kern="1200" cap="all" dirty="0">
                <a:solidFill>
                  <a:srgbClr val="FFFFFF"/>
                </a:solidFill>
                <a:latin typeface="Trebuchet MS" panose="020B0603020202020204" pitchFamily="34" charset="0"/>
                <a:ea typeface="MS PGothic" pitchFamily="34" charset="-128"/>
              </a:rPr>
              <a:t>ATTEND workshop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895025" y="4553240"/>
            <a:ext cx="4236097" cy="5355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914364">
              <a:lnSpc>
                <a:spcPct val="90000"/>
              </a:lnSpc>
            </a:pPr>
            <a:r>
              <a:rPr lang="en-US" sz="1600" dirty="0">
                <a:solidFill>
                  <a:srgbClr val="76B900">
                    <a:lumMod val="50000"/>
                  </a:srgbClr>
                </a:solidFill>
                <a:latin typeface="Trebuchet MS" panose="020B0603020202020204" pitchFamily="34" charset="0"/>
              </a:rPr>
              <a:t>Visit </a:t>
            </a:r>
            <a:r>
              <a:rPr lang="en-US" sz="1600" dirty="0">
                <a:solidFill>
                  <a:srgbClr val="FFFFFF"/>
                </a:solidFill>
                <a:latin typeface="Trebuchet MS" panose="020B0603020202020204" pitchFamily="34" charset="0"/>
              </a:rPr>
              <a:t>https://developer.nvidia.com/join </a:t>
            </a:r>
            <a:r>
              <a:rPr lang="en-US" sz="1600" dirty="0">
                <a:solidFill>
                  <a:srgbClr val="76B900">
                    <a:lumMod val="50000"/>
                  </a:srgbClr>
                </a:solidFill>
                <a:latin typeface="Trebuchet MS" panose="020B0603020202020204" pitchFamily="34" charset="0"/>
              </a:rPr>
              <a:t>for more.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22281" y="4019501"/>
            <a:ext cx="4981582" cy="49122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defTabSz="914364">
              <a:lnSpc>
                <a:spcPct val="90000"/>
              </a:lnSpc>
            </a:pPr>
            <a:r>
              <a:rPr lang="en-US" sz="2880" b="1" kern="1200" cap="all" dirty="0">
                <a:solidFill>
                  <a:srgbClr val="FFFFFF"/>
                </a:solidFill>
                <a:latin typeface="Trebuchet MS" panose="020B0603020202020204" pitchFamily="34" charset="0"/>
                <a:ea typeface="MS PGothic" pitchFamily="34" charset="-128"/>
              </a:rPr>
              <a:t>JOIN DEVELOPER PROGRAM</a:t>
            </a:r>
          </a:p>
        </p:txBody>
      </p:sp>
    </p:spTree>
    <p:extLst>
      <p:ext uri="{BB962C8B-B14F-4D97-AF65-F5344CB8AC3E}">
        <p14:creationId xmlns:p14="http://schemas.microsoft.com/office/powerpoint/2010/main" val="352735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Shape 99"/>
          <p:cNvGrpSpPr/>
          <p:nvPr/>
        </p:nvGrpSpPr>
        <p:grpSpPr>
          <a:xfrm>
            <a:off x="3557572" y="171991"/>
            <a:ext cx="3866268" cy="1460147"/>
            <a:chOff x="3529579" y="376393"/>
            <a:chExt cx="3866268" cy="1460147"/>
          </a:xfrm>
        </p:grpSpPr>
        <p:grpSp>
          <p:nvGrpSpPr>
            <p:cNvPr id="100" name="Shape 100"/>
            <p:cNvGrpSpPr/>
            <p:nvPr/>
          </p:nvGrpSpPr>
          <p:grpSpPr>
            <a:xfrm>
              <a:off x="3529579" y="376393"/>
              <a:ext cx="3866268" cy="1440375"/>
              <a:chOff x="1135062" y="-1804988"/>
              <a:chExt cx="3886200" cy="1447800"/>
            </a:xfrm>
          </p:grpSpPr>
          <p:sp>
            <p:nvSpPr>
              <p:cNvPr id="101" name="Shape 101"/>
              <p:cNvSpPr/>
              <p:nvPr/>
            </p:nvSpPr>
            <p:spPr>
              <a:xfrm>
                <a:off x="1135062" y="-1804988"/>
                <a:ext cx="3886200" cy="96361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892" y="119999"/>
                    </a:moveTo>
                    <a:lnTo>
                      <a:pt x="0" y="119999"/>
                    </a:lnTo>
                    <a:lnTo>
                      <a:pt x="17205" y="0"/>
                    </a:lnTo>
                    <a:lnTo>
                      <a:pt x="120000" y="0"/>
                    </a:lnTo>
                    <a:lnTo>
                      <a:pt x="102892" y="119999"/>
                    </a:lnTo>
                    <a:close/>
                  </a:path>
                </a:pathLst>
              </a:custGeom>
              <a:solidFill>
                <a:srgbClr val="76B900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Shape 102"/>
              <p:cNvSpPr/>
              <p:nvPr/>
            </p:nvSpPr>
            <p:spPr>
              <a:xfrm>
                <a:off x="1590675" y="-1400175"/>
                <a:ext cx="323850" cy="427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4651" y="106194"/>
                    </a:moveTo>
                    <a:cubicBezTo>
                      <a:pt x="92093" y="116814"/>
                      <a:pt x="76744" y="120000"/>
                      <a:pt x="60000" y="120000"/>
                    </a:cubicBezTo>
                    <a:cubicBezTo>
                      <a:pt x="41860" y="120000"/>
                      <a:pt x="27906" y="115752"/>
                      <a:pt x="16744" y="106194"/>
                    </a:cubicBezTo>
                    <a:cubicBezTo>
                      <a:pt x="0" y="94513"/>
                      <a:pt x="0" y="77522"/>
                      <a:pt x="0" y="59469"/>
                    </a:cubicBezTo>
                    <a:cubicBezTo>
                      <a:pt x="0" y="42477"/>
                      <a:pt x="0" y="25486"/>
                      <a:pt x="16744" y="12743"/>
                    </a:cubicBezTo>
                    <a:cubicBezTo>
                      <a:pt x="27906" y="4247"/>
                      <a:pt x="40465" y="0"/>
                      <a:pt x="60000" y="0"/>
                    </a:cubicBezTo>
                    <a:cubicBezTo>
                      <a:pt x="99069" y="0"/>
                      <a:pt x="117209" y="19115"/>
                      <a:pt x="120000" y="39292"/>
                    </a:cubicBezTo>
                    <a:cubicBezTo>
                      <a:pt x="82325" y="39292"/>
                      <a:pt x="82325" y="39292"/>
                      <a:pt x="82325" y="39292"/>
                    </a:cubicBezTo>
                    <a:cubicBezTo>
                      <a:pt x="78139" y="29734"/>
                      <a:pt x="72558" y="25486"/>
                      <a:pt x="60000" y="25486"/>
                    </a:cubicBezTo>
                    <a:cubicBezTo>
                      <a:pt x="53023" y="25486"/>
                      <a:pt x="47441" y="27610"/>
                      <a:pt x="44651" y="30796"/>
                    </a:cubicBezTo>
                    <a:cubicBezTo>
                      <a:pt x="40465" y="33982"/>
                      <a:pt x="39069" y="38230"/>
                      <a:pt x="39069" y="59469"/>
                    </a:cubicBezTo>
                    <a:cubicBezTo>
                      <a:pt x="39069" y="81769"/>
                      <a:pt x="40465" y="86017"/>
                      <a:pt x="44651" y="89203"/>
                    </a:cubicBezTo>
                    <a:cubicBezTo>
                      <a:pt x="47441" y="92389"/>
                      <a:pt x="53023" y="94513"/>
                      <a:pt x="60000" y="94513"/>
                    </a:cubicBezTo>
                    <a:cubicBezTo>
                      <a:pt x="66976" y="94513"/>
                      <a:pt x="72558" y="92389"/>
                      <a:pt x="76744" y="89203"/>
                    </a:cubicBezTo>
                    <a:cubicBezTo>
                      <a:pt x="80930" y="86017"/>
                      <a:pt x="82325" y="81769"/>
                      <a:pt x="82325" y="76460"/>
                    </a:cubicBezTo>
                    <a:cubicBezTo>
                      <a:pt x="82325" y="75398"/>
                      <a:pt x="82325" y="75398"/>
                      <a:pt x="82325" y="75398"/>
                    </a:cubicBezTo>
                    <a:cubicBezTo>
                      <a:pt x="60000" y="75398"/>
                      <a:pt x="60000" y="75398"/>
                      <a:pt x="60000" y="75398"/>
                    </a:cubicBezTo>
                    <a:cubicBezTo>
                      <a:pt x="60000" y="50973"/>
                      <a:pt x="60000" y="50973"/>
                      <a:pt x="60000" y="50973"/>
                    </a:cubicBezTo>
                    <a:cubicBezTo>
                      <a:pt x="120000" y="50973"/>
                      <a:pt x="120000" y="50973"/>
                      <a:pt x="120000" y="50973"/>
                    </a:cubicBezTo>
                    <a:cubicBezTo>
                      <a:pt x="120000" y="66902"/>
                      <a:pt x="120000" y="66902"/>
                      <a:pt x="120000" y="66902"/>
                    </a:cubicBezTo>
                    <a:cubicBezTo>
                      <a:pt x="120000" y="86017"/>
                      <a:pt x="117209" y="97699"/>
                      <a:pt x="104651" y="1061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Shape 103"/>
              <p:cNvSpPr/>
              <p:nvPr/>
            </p:nvSpPr>
            <p:spPr>
              <a:xfrm>
                <a:off x="1989138" y="-1397000"/>
                <a:ext cx="307974" cy="4190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4390" y="76756"/>
                    </a:moveTo>
                    <a:cubicBezTo>
                      <a:pt x="39512" y="76756"/>
                      <a:pt x="39512" y="76756"/>
                      <a:pt x="39512" y="76756"/>
                    </a:cubicBezTo>
                    <a:cubicBezTo>
                      <a:pt x="39512" y="120000"/>
                      <a:pt x="39512" y="120000"/>
                      <a:pt x="39512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4390" y="0"/>
                      <a:pt x="64390" y="0"/>
                      <a:pt x="64390" y="0"/>
                    </a:cubicBezTo>
                    <a:cubicBezTo>
                      <a:pt x="100975" y="0"/>
                      <a:pt x="120000" y="18378"/>
                      <a:pt x="120000" y="37837"/>
                    </a:cubicBezTo>
                    <a:cubicBezTo>
                      <a:pt x="120000" y="58378"/>
                      <a:pt x="100975" y="76756"/>
                      <a:pt x="64390" y="76756"/>
                    </a:cubicBezTo>
                    <a:close/>
                    <a:moveTo>
                      <a:pt x="62926" y="25945"/>
                    </a:moveTo>
                    <a:cubicBezTo>
                      <a:pt x="39512" y="25945"/>
                      <a:pt x="39512" y="25945"/>
                      <a:pt x="39512" y="25945"/>
                    </a:cubicBezTo>
                    <a:cubicBezTo>
                      <a:pt x="39512" y="50810"/>
                      <a:pt x="39512" y="50810"/>
                      <a:pt x="39512" y="50810"/>
                    </a:cubicBezTo>
                    <a:cubicBezTo>
                      <a:pt x="62926" y="50810"/>
                      <a:pt x="62926" y="50810"/>
                      <a:pt x="62926" y="50810"/>
                    </a:cubicBezTo>
                    <a:cubicBezTo>
                      <a:pt x="73170" y="50810"/>
                      <a:pt x="80487" y="44324"/>
                      <a:pt x="80487" y="37837"/>
                    </a:cubicBezTo>
                    <a:cubicBezTo>
                      <a:pt x="80487" y="32432"/>
                      <a:pt x="73170" y="25945"/>
                      <a:pt x="62926" y="259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Shape 104"/>
              <p:cNvSpPr/>
              <p:nvPr/>
            </p:nvSpPr>
            <p:spPr>
              <a:xfrm>
                <a:off x="2354263" y="-1397000"/>
                <a:ext cx="319087" cy="42386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294" y="119999"/>
                    </a:moveTo>
                    <a:cubicBezTo>
                      <a:pt x="26823" y="119999"/>
                      <a:pt x="0" y="102857"/>
                      <a:pt x="0" y="771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529" y="0"/>
                      <a:pt x="39529" y="0"/>
                      <a:pt x="39529" y="0"/>
                    </a:cubicBezTo>
                    <a:cubicBezTo>
                      <a:pt x="39529" y="76071"/>
                      <a:pt x="39529" y="76071"/>
                      <a:pt x="39529" y="76071"/>
                    </a:cubicBezTo>
                    <a:cubicBezTo>
                      <a:pt x="39529" y="87857"/>
                      <a:pt x="46588" y="94285"/>
                      <a:pt x="59294" y="94285"/>
                    </a:cubicBezTo>
                    <a:cubicBezTo>
                      <a:pt x="72000" y="94285"/>
                      <a:pt x="80470" y="87857"/>
                      <a:pt x="80470" y="76071"/>
                    </a:cubicBezTo>
                    <a:cubicBezTo>
                      <a:pt x="80470" y="0"/>
                      <a:pt x="80470" y="0"/>
                      <a:pt x="80470" y="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77142"/>
                      <a:pt x="120000" y="77142"/>
                      <a:pt x="120000" y="77142"/>
                    </a:cubicBezTo>
                    <a:cubicBezTo>
                      <a:pt x="120000" y="102857"/>
                      <a:pt x="91764" y="119999"/>
                      <a:pt x="59294" y="1199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Shape 105"/>
              <p:cNvSpPr/>
              <p:nvPr/>
            </p:nvSpPr>
            <p:spPr>
              <a:xfrm>
                <a:off x="2809875" y="-1397000"/>
                <a:ext cx="115888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9041" y="11009"/>
                    </a:moveTo>
                    <a:lnTo>
                      <a:pt x="69041" y="120000"/>
                    </a:lnTo>
                    <a:lnTo>
                      <a:pt x="49315" y="120000"/>
                    </a:lnTo>
                    <a:lnTo>
                      <a:pt x="49315" y="11009"/>
                    </a:lnTo>
                    <a:lnTo>
                      <a:pt x="0" y="11009"/>
                    </a:lnTo>
                    <a:lnTo>
                      <a:pt x="0" y="0"/>
                    </a:lnTo>
                    <a:lnTo>
                      <a:pt x="119999" y="0"/>
                    </a:lnTo>
                    <a:lnTo>
                      <a:pt x="119999" y="11009"/>
                    </a:lnTo>
                    <a:lnTo>
                      <a:pt x="69041" y="1100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Shape 106"/>
              <p:cNvSpPr/>
              <p:nvPr/>
            </p:nvSpPr>
            <p:spPr>
              <a:xfrm>
                <a:off x="2963863" y="-1397000"/>
                <a:ext cx="107949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11009"/>
                    </a:lnTo>
                    <a:lnTo>
                      <a:pt x="21176" y="11009"/>
                    </a:lnTo>
                    <a:lnTo>
                      <a:pt x="21176" y="52844"/>
                    </a:lnTo>
                    <a:lnTo>
                      <a:pt x="107647" y="52844"/>
                    </a:lnTo>
                    <a:lnTo>
                      <a:pt x="107647" y="64954"/>
                    </a:lnTo>
                    <a:lnTo>
                      <a:pt x="21176" y="64954"/>
                    </a:lnTo>
                    <a:lnTo>
                      <a:pt x="21176" y="107889"/>
                    </a:lnTo>
                    <a:lnTo>
                      <a:pt x="120000" y="107889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Shape 107"/>
              <p:cNvSpPr/>
              <p:nvPr/>
            </p:nvSpPr>
            <p:spPr>
              <a:xfrm>
                <a:off x="3101975" y="-1400175"/>
                <a:ext cx="125412" cy="1762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1818" y="120000"/>
                    </a:moveTo>
                    <a:cubicBezTo>
                      <a:pt x="43636" y="120000"/>
                      <a:pt x="29090" y="117446"/>
                      <a:pt x="18181" y="107234"/>
                    </a:cubicBezTo>
                    <a:cubicBezTo>
                      <a:pt x="0" y="97021"/>
                      <a:pt x="0" y="86808"/>
                      <a:pt x="0" y="61276"/>
                    </a:cubicBezTo>
                    <a:cubicBezTo>
                      <a:pt x="0" y="35744"/>
                      <a:pt x="0" y="22978"/>
                      <a:pt x="18181" y="12765"/>
                    </a:cubicBezTo>
                    <a:cubicBezTo>
                      <a:pt x="29090" y="5106"/>
                      <a:pt x="43636" y="0"/>
                      <a:pt x="61818" y="0"/>
                    </a:cubicBezTo>
                    <a:cubicBezTo>
                      <a:pt x="90909" y="0"/>
                      <a:pt x="112727" y="12765"/>
                      <a:pt x="120000" y="35744"/>
                    </a:cubicBezTo>
                    <a:cubicBezTo>
                      <a:pt x="101818" y="35744"/>
                      <a:pt x="101818" y="35744"/>
                      <a:pt x="101818" y="35744"/>
                    </a:cubicBezTo>
                    <a:cubicBezTo>
                      <a:pt x="94545" y="20425"/>
                      <a:pt x="80000" y="12765"/>
                      <a:pt x="61818" y="12765"/>
                    </a:cubicBezTo>
                    <a:cubicBezTo>
                      <a:pt x="50909" y="12765"/>
                      <a:pt x="40000" y="15319"/>
                      <a:pt x="32727" y="20425"/>
                    </a:cubicBezTo>
                    <a:cubicBezTo>
                      <a:pt x="21818" y="28085"/>
                      <a:pt x="18181" y="35744"/>
                      <a:pt x="18181" y="61276"/>
                    </a:cubicBezTo>
                    <a:cubicBezTo>
                      <a:pt x="18181" y="84255"/>
                      <a:pt x="21818" y="94468"/>
                      <a:pt x="32727" y="102127"/>
                    </a:cubicBezTo>
                    <a:cubicBezTo>
                      <a:pt x="40000" y="107234"/>
                      <a:pt x="50909" y="109787"/>
                      <a:pt x="61818" y="109787"/>
                    </a:cubicBezTo>
                    <a:cubicBezTo>
                      <a:pt x="80000" y="109787"/>
                      <a:pt x="94545" y="99574"/>
                      <a:pt x="101818" y="84255"/>
                    </a:cubicBezTo>
                    <a:cubicBezTo>
                      <a:pt x="120000" y="84255"/>
                      <a:pt x="120000" y="84255"/>
                      <a:pt x="120000" y="84255"/>
                    </a:cubicBezTo>
                    <a:cubicBezTo>
                      <a:pt x="112727" y="107234"/>
                      <a:pt x="90909" y="120000"/>
                      <a:pt x="61818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Shape 108"/>
              <p:cNvSpPr/>
              <p:nvPr/>
            </p:nvSpPr>
            <p:spPr>
              <a:xfrm>
                <a:off x="3268663" y="-1397000"/>
                <a:ext cx="119063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400" y="120000"/>
                    </a:moveTo>
                    <a:lnTo>
                      <a:pt x="102400" y="64954"/>
                    </a:lnTo>
                    <a:lnTo>
                      <a:pt x="17600" y="64954"/>
                    </a:lnTo>
                    <a:lnTo>
                      <a:pt x="17600" y="120000"/>
                    </a:lnTo>
                    <a:lnTo>
                      <a:pt x="0" y="120000"/>
                    </a:lnTo>
                    <a:lnTo>
                      <a:pt x="0" y="0"/>
                    </a:lnTo>
                    <a:lnTo>
                      <a:pt x="17600" y="0"/>
                    </a:lnTo>
                    <a:lnTo>
                      <a:pt x="17600" y="52844"/>
                    </a:lnTo>
                    <a:lnTo>
                      <a:pt x="102400" y="52844"/>
                    </a:lnTo>
                    <a:lnTo>
                      <a:pt x="102400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102400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Shape 109"/>
              <p:cNvSpPr/>
              <p:nvPr/>
            </p:nvSpPr>
            <p:spPr>
              <a:xfrm>
                <a:off x="3436937" y="-1397000"/>
                <a:ext cx="128587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185" y="120000"/>
                    </a:moveTo>
                    <a:lnTo>
                      <a:pt x="17777" y="23119"/>
                    </a:lnTo>
                    <a:lnTo>
                      <a:pt x="17777" y="120000"/>
                    </a:lnTo>
                    <a:lnTo>
                      <a:pt x="0" y="120000"/>
                    </a:lnTo>
                    <a:lnTo>
                      <a:pt x="0" y="0"/>
                    </a:lnTo>
                    <a:lnTo>
                      <a:pt x="17777" y="0"/>
                    </a:lnTo>
                    <a:lnTo>
                      <a:pt x="102222" y="96880"/>
                    </a:lnTo>
                    <a:lnTo>
                      <a:pt x="102222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105185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3609976" y="-1400175"/>
                <a:ext cx="123824" cy="1762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1818" y="107234"/>
                    </a:moveTo>
                    <a:cubicBezTo>
                      <a:pt x="90909" y="117446"/>
                      <a:pt x="76363" y="120000"/>
                      <a:pt x="58181" y="120000"/>
                    </a:cubicBezTo>
                    <a:cubicBezTo>
                      <a:pt x="43636" y="120000"/>
                      <a:pt x="29090" y="117446"/>
                      <a:pt x="18181" y="107234"/>
                    </a:cubicBezTo>
                    <a:cubicBezTo>
                      <a:pt x="0" y="97021"/>
                      <a:pt x="0" y="86808"/>
                      <a:pt x="0" y="61276"/>
                    </a:cubicBezTo>
                    <a:cubicBezTo>
                      <a:pt x="0" y="35744"/>
                      <a:pt x="0" y="22978"/>
                      <a:pt x="18181" y="12765"/>
                    </a:cubicBezTo>
                    <a:cubicBezTo>
                      <a:pt x="29090" y="5106"/>
                      <a:pt x="43636" y="0"/>
                      <a:pt x="58181" y="0"/>
                    </a:cubicBezTo>
                    <a:cubicBezTo>
                      <a:pt x="76363" y="0"/>
                      <a:pt x="90909" y="5106"/>
                      <a:pt x="101818" y="12765"/>
                    </a:cubicBezTo>
                    <a:cubicBezTo>
                      <a:pt x="120000" y="22978"/>
                      <a:pt x="120000" y="35744"/>
                      <a:pt x="120000" y="61276"/>
                    </a:cubicBezTo>
                    <a:cubicBezTo>
                      <a:pt x="120000" y="86808"/>
                      <a:pt x="120000" y="97021"/>
                      <a:pt x="101818" y="107234"/>
                    </a:cubicBezTo>
                    <a:close/>
                    <a:moveTo>
                      <a:pt x="87272" y="20425"/>
                    </a:moveTo>
                    <a:cubicBezTo>
                      <a:pt x="80000" y="15319"/>
                      <a:pt x="72727" y="12765"/>
                      <a:pt x="58181" y="12765"/>
                    </a:cubicBezTo>
                    <a:cubicBezTo>
                      <a:pt x="47272" y="12765"/>
                      <a:pt x="36363" y="15319"/>
                      <a:pt x="29090" y="20425"/>
                    </a:cubicBezTo>
                    <a:cubicBezTo>
                      <a:pt x="21818" y="28085"/>
                      <a:pt x="18181" y="35744"/>
                      <a:pt x="18181" y="61276"/>
                    </a:cubicBezTo>
                    <a:cubicBezTo>
                      <a:pt x="18181" y="84255"/>
                      <a:pt x="21818" y="94468"/>
                      <a:pt x="29090" y="102127"/>
                    </a:cubicBezTo>
                    <a:cubicBezTo>
                      <a:pt x="36363" y="107234"/>
                      <a:pt x="47272" y="109787"/>
                      <a:pt x="58181" y="109787"/>
                    </a:cubicBezTo>
                    <a:cubicBezTo>
                      <a:pt x="72727" y="109787"/>
                      <a:pt x="80000" y="107234"/>
                      <a:pt x="87272" y="102127"/>
                    </a:cubicBezTo>
                    <a:cubicBezTo>
                      <a:pt x="98181" y="94468"/>
                      <a:pt x="101818" y="84255"/>
                      <a:pt x="101818" y="61276"/>
                    </a:cubicBezTo>
                    <a:cubicBezTo>
                      <a:pt x="101818" y="35744"/>
                      <a:pt x="98181" y="28085"/>
                      <a:pt x="87272" y="204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Shape 111"/>
              <p:cNvSpPr/>
              <p:nvPr/>
            </p:nvSpPr>
            <p:spPr>
              <a:xfrm>
                <a:off x="3779837" y="-1397000"/>
                <a:ext cx="104774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0" y="0"/>
                    </a:lnTo>
                    <a:lnTo>
                      <a:pt x="21818" y="0"/>
                    </a:lnTo>
                    <a:lnTo>
                      <a:pt x="21818" y="107889"/>
                    </a:lnTo>
                    <a:lnTo>
                      <a:pt x="120000" y="107889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3914776" y="-1400175"/>
                <a:ext cx="120649" cy="1762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000" y="107234"/>
                    </a:moveTo>
                    <a:cubicBezTo>
                      <a:pt x="90000" y="117446"/>
                      <a:pt x="75000" y="120000"/>
                      <a:pt x="60000" y="120000"/>
                    </a:cubicBezTo>
                    <a:cubicBezTo>
                      <a:pt x="41250" y="120000"/>
                      <a:pt x="26250" y="117446"/>
                      <a:pt x="15000" y="107234"/>
                    </a:cubicBezTo>
                    <a:cubicBezTo>
                      <a:pt x="0" y="97021"/>
                      <a:pt x="0" y="86808"/>
                      <a:pt x="0" y="61276"/>
                    </a:cubicBezTo>
                    <a:cubicBezTo>
                      <a:pt x="0" y="35744"/>
                      <a:pt x="0" y="22978"/>
                      <a:pt x="15000" y="12765"/>
                    </a:cubicBezTo>
                    <a:cubicBezTo>
                      <a:pt x="26250" y="5106"/>
                      <a:pt x="41250" y="0"/>
                      <a:pt x="60000" y="0"/>
                    </a:cubicBezTo>
                    <a:cubicBezTo>
                      <a:pt x="75000" y="0"/>
                      <a:pt x="90000" y="5106"/>
                      <a:pt x="105000" y="12765"/>
                    </a:cubicBezTo>
                    <a:cubicBezTo>
                      <a:pt x="120000" y="22978"/>
                      <a:pt x="120000" y="35744"/>
                      <a:pt x="120000" y="61276"/>
                    </a:cubicBezTo>
                    <a:cubicBezTo>
                      <a:pt x="120000" y="86808"/>
                      <a:pt x="120000" y="97021"/>
                      <a:pt x="105000" y="107234"/>
                    </a:cubicBezTo>
                    <a:close/>
                    <a:moveTo>
                      <a:pt x="90000" y="20425"/>
                    </a:moveTo>
                    <a:cubicBezTo>
                      <a:pt x="82500" y="15319"/>
                      <a:pt x="71250" y="12765"/>
                      <a:pt x="60000" y="12765"/>
                    </a:cubicBezTo>
                    <a:cubicBezTo>
                      <a:pt x="48750" y="12765"/>
                      <a:pt x="37500" y="15319"/>
                      <a:pt x="30000" y="20425"/>
                    </a:cubicBezTo>
                    <a:cubicBezTo>
                      <a:pt x="18750" y="28085"/>
                      <a:pt x="18750" y="35744"/>
                      <a:pt x="18750" y="61276"/>
                    </a:cubicBezTo>
                    <a:cubicBezTo>
                      <a:pt x="18750" y="84255"/>
                      <a:pt x="18750" y="94468"/>
                      <a:pt x="30000" y="102127"/>
                    </a:cubicBezTo>
                    <a:cubicBezTo>
                      <a:pt x="37500" y="107234"/>
                      <a:pt x="48750" y="109787"/>
                      <a:pt x="60000" y="109787"/>
                    </a:cubicBezTo>
                    <a:cubicBezTo>
                      <a:pt x="71250" y="109787"/>
                      <a:pt x="82500" y="107234"/>
                      <a:pt x="90000" y="102127"/>
                    </a:cubicBezTo>
                    <a:cubicBezTo>
                      <a:pt x="101250" y="94468"/>
                      <a:pt x="101250" y="84255"/>
                      <a:pt x="101250" y="61276"/>
                    </a:cubicBezTo>
                    <a:cubicBezTo>
                      <a:pt x="101250" y="35744"/>
                      <a:pt x="101250" y="28085"/>
                      <a:pt x="90000" y="204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4076701" y="-1400175"/>
                <a:ext cx="120649" cy="1762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000" y="107234"/>
                    </a:moveTo>
                    <a:cubicBezTo>
                      <a:pt x="93750" y="114893"/>
                      <a:pt x="78750" y="120000"/>
                      <a:pt x="60000" y="120000"/>
                    </a:cubicBezTo>
                    <a:cubicBezTo>
                      <a:pt x="41250" y="120000"/>
                      <a:pt x="26250" y="117446"/>
                      <a:pt x="15000" y="107234"/>
                    </a:cubicBezTo>
                    <a:cubicBezTo>
                      <a:pt x="0" y="97021"/>
                      <a:pt x="0" y="86808"/>
                      <a:pt x="0" y="61276"/>
                    </a:cubicBezTo>
                    <a:cubicBezTo>
                      <a:pt x="0" y="35744"/>
                      <a:pt x="0" y="22978"/>
                      <a:pt x="15000" y="12765"/>
                    </a:cubicBezTo>
                    <a:cubicBezTo>
                      <a:pt x="26250" y="5106"/>
                      <a:pt x="41250" y="0"/>
                      <a:pt x="60000" y="0"/>
                    </a:cubicBezTo>
                    <a:cubicBezTo>
                      <a:pt x="93750" y="0"/>
                      <a:pt x="116250" y="15319"/>
                      <a:pt x="120000" y="35744"/>
                    </a:cubicBezTo>
                    <a:cubicBezTo>
                      <a:pt x="101250" y="35744"/>
                      <a:pt x="101250" y="35744"/>
                      <a:pt x="101250" y="35744"/>
                    </a:cubicBezTo>
                    <a:cubicBezTo>
                      <a:pt x="97500" y="20425"/>
                      <a:pt x="82500" y="12765"/>
                      <a:pt x="60000" y="12765"/>
                    </a:cubicBezTo>
                    <a:cubicBezTo>
                      <a:pt x="48750" y="12765"/>
                      <a:pt x="37500" y="15319"/>
                      <a:pt x="30000" y="20425"/>
                    </a:cubicBezTo>
                    <a:cubicBezTo>
                      <a:pt x="18750" y="28085"/>
                      <a:pt x="18750" y="35744"/>
                      <a:pt x="18750" y="61276"/>
                    </a:cubicBezTo>
                    <a:cubicBezTo>
                      <a:pt x="18750" y="84255"/>
                      <a:pt x="18750" y="94468"/>
                      <a:pt x="30000" y="102127"/>
                    </a:cubicBezTo>
                    <a:cubicBezTo>
                      <a:pt x="37500" y="107234"/>
                      <a:pt x="48750" y="109787"/>
                      <a:pt x="60000" y="109787"/>
                    </a:cubicBezTo>
                    <a:cubicBezTo>
                      <a:pt x="71250" y="109787"/>
                      <a:pt x="82500" y="104680"/>
                      <a:pt x="93750" y="99574"/>
                    </a:cubicBezTo>
                    <a:cubicBezTo>
                      <a:pt x="97500" y="94468"/>
                      <a:pt x="101250" y="86808"/>
                      <a:pt x="101250" y="76595"/>
                    </a:cubicBezTo>
                    <a:cubicBezTo>
                      <a:pt x="101250" y="68936"/>
                      <a:pt x="101250" y="68936"/>
                      <a:pt x="101250" y="68936"/>
                    </a:cubicBezTo>
                    <a:cubicBezTo>
                      <a:pt x="60000" y="68936"/>
                      <a:pt x="60000" y="68936"/>
                      <a:pt x="60000" y="68936"/>
                    </a:cubicBezTo>
                    <a:cubicBezTo>
                      <a:pt x="60000" y="58723"/>
                      <a:pt x="60000" y="58723"/>
                      <a:pt x="60000" y="58723"/>
                    </a:cubicBezTo>
                    <a:cubicBezTo>
                      <a:pt x="120000" y="58723"/>
                      <a:pt x="120000" y="58723"/>
                      <a:pt x="120000" y="58723"/>
                    </a:cubicBezTo>
                    <a:cubicBezTo>
                      <a:pt x="120000" y="76595"/>
                      <a:pt x="120000" y="76595"/>
                      <a:pt x="120000" y="76595"/>
                    </a:cubicBezTo>
                    <a:cubicBezTo>
                      <a:pt x="120000" y="89361"/>
                      <a:pt x="116250" y="99574"/>
                      <a:pt x="105000" y="1072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Shape 114"/>
              <p:cNvSpPr/>
              <p:nvPr/>
            </p:nvSpPr>
            <p:spPr>
              <a:xfrm>
                <a:off x="4219576" y="-1397000"/>
                <a:ext cx="120649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1052" y="70458"/>
                    </a:moveTo>
                    <a:lnTo>
                      <a:pt x="71052" y="120000"/>
                    </a:lnTo>
                    <a:lnTo>
                      <a:pt x="52105" y="120000"/>
                    </a:lnTo>
                    <a:lnTo>
                      <a:pt x="52105" y="70458"/>
                    </a:lnTo>
                    <a:lnTo>
                      <a:pt x="0" y="0"/>
                    </a:lnTo>
                    <a:lnTo>
                      <a:pt x="18947" y="0"/>
                    </a:lnTo>
                    <a:lnTo>
                      <a:pt x="60000" y="57247"/>
                    </a:lnTo>
                    <a:lnTo>
                      <a:pt x="101052" y="0"/>
                    </a:lnTo>
                    <a:lnTo>
                      <a:pt x="120000" y="0"/>
                    </a:lnTo>
                    <a:lnTo>
                      <a:pt x="71052" y="704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2820988" y="-1155700"/>
                <a:ext cx="119063" cy="177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41250" y="120000"/>
                      <a:pt x="26250" y="117446"/>
                      <a:pt x="15000" y="107234"/>
                    </a:cubicBezTo>
                    <a:cubicBezTo>
                      <a:pt x="0" y="97021"/>
                      <a:pt x="0" y="86808"/>
                      <a:pt x="0" y="61276"/>
                    </a:cubicBezTo>
                    <a:cubicBezTo>
                      <a:pt x="0" y="35744"/>
                      <a:pt x="0" y="22978"/>
                      <a:pt x="15000" y="12765"/>
                    </a:cubicBezTo>
                    <a:cubicBezTo>
                      <a:pt x="26250" y="5106"/>
                      <a:pt x="41250" y="0"/>
                      <a:pt x="60000" y="0"/>
                    </a:cubicBezTo>
                    <a:cubicBezTo>
                      <a:pt x="90000" y="0"/>
                      <a:pt x="112500" y="12765"/>
                      <a:pt x="120000" y="35744"/>
                    </a:cubicBezTo>
                    <a:cubicBezTo>
                      <a:pt x="101250" y="35744"/>
                      <a:pt x="101250" y="35744"/>
                      <a:pt x="101250" y="35744"/>
                    </a:cubicBezTo>
                    <a:cubicBezTo>
                      <a:pt x="97500" y="20425"/>
                      <a:pt x="82500" y="12765"/>
                      <a:pt x="60000" y="12765"/>
                    </a:cubicBezTo>
                    <a:cubicBezTo>
                      <a:pt x="48750" y="12765"/>
                      <a:pt x="37500" y="15319"/>
                      <a:pt x="30000" y="20425"/>
                    </a:cubicBezTo>
                    <a:cubicBezTo>
                      <a:pt x="18750" y="28085"/>
                      <a:pt x="18750" y="35744"/>
                      <a:pt x="18750" y="61276"/>
                    </a:cubicBezTo>
                    <a:cubicBezTo>
                      <a:pt x="18750" y="84255"/>
                      <a:pt x="18750" y="94468"/>
                      <a:pt x="30000" y="102127"/>
                    </a:cubicBezTo>
                    <a:cubicBezTo>
                      <a:pt x="37500" y="107234"/>
                      <a:pt x="48750" y="109787"/>
                      <a:pt x="60000" y="109787"/>
                    </a:cubicBezTo>
                    <a:cubicBezTo>
                      <a:pt x="82500" y="109787"/>
                      <a:pt x="97500" y="99574"/>
                      <a:pt x="101250" y="84255"/>
                    </a:cubicBezTo>
                    <a:cubicBezTo>
                      <a:pt x="120000" y="84255"/>
                      <a:pt x="120000" y="84255"/>
                      <a:pt x="120000" y="84255"/>
                    </a:cubicBezTo>
                    <a:cubicBezTo>
                      <a:pt x="112500" y="107234"/>
                      <a:pt x="90000" y="120000"/>
                      <a:pt x="60000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2974975" y="-1155700"/>
                <a:ext cx="120649" cy="177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5000" y="107234"/>
                    </a:moveTo>
                    <a:cubicBezTo>
                      <a:pt x="93750" y="117446"/>
                      <a:pt x="78750" y="120000"/>
                      <a:pt x="60000" y="120000"/>
                    </a:cubicBezTo>
                    <a:cubicBezTo>
                      <a:pt x="45000" y="120000"/>
                      <a:pt x="30000" y="117446"/>
                      <a:pt x="15000" y="107234"/>
                    </a:cubicBezTo>
                    <a:cubicBezTo>
                      <a:pt x="0" y="97021"/>
                      <a:pt x="0" y="86808"/>
                      <a:pt x="0" y="61276"/>
                    </a:cubicBezTo>
                    <a:cubicBezTo>
                      <a:pt x="0" y="35744"/>
                      <a:pt x="0" y="22978"/>
                      <a:pt x="15000" y="12765"/>
                    </a:cubicBezTo>
                    <a:cubicBezTo>
                      <a:pt x="30000" y="5106"/>
                      <a:pt x="45000" y="0"/>
                      <a:pt x="60000" y="0"/>
                    </a:cubicBezTo>
                    <a:cubicBezTo>
                      <a:pt x="78750" y="0"/>
                      <a:pt x="93750" y="5106"/>
                      <a:pt x="105000" y="12765"/>
                    </a:cubicBezTo>
                    <a:cubicBezTo>
                      <a:pt x="120000" y="22978"/>
                      <a:pt x="120000" y="35744"/>
                      <a:pt x="120000" y="61276"/>
                    </a:cubicBezTo>
                    <a:cubicBezTo>
                      <a:pt x="120000" y="86808"/>
                      <a:pt x="120000" y="97021"/>
                      <a:pt x="105000" y="107234"/>
                    </a:cubicBezTo>
                    <a:close/>
                    <a:moveTo>
                      <a:pt x="90000" y="20425"/>
                    </a:moveTo>
                    <a:cubicBezTo>
                      <a:pt x="82500" y="15319"/>
                      <a:pt x="71250" y="12765"/>
                      <a:pt x="60000" y="12765"/>
                    </a:cubicBezTo>
                    <a:cubicBezTo>
                      <a:pt x="48750" y="12765"/>
                      <a:pt x="37500" y="15319"/>
                      <a:pt x="30000" y="20425"/>
                    </a:cubicBezTo>
                    <a:cubicBezTo>
                      <a:pt x="18750" y="28085"/>
                      <a:pt x="18750" y="35744"/>
                      <a:pt x="18750" y="61276"/>
                    </a:cubicBezTo>
                    <a:cubicBezTo>
                      <a:pt x="18750" y="84255"/>
                      <a:pt x="18750" y="94468"/>
                      <a:pt x="30000" y="102127"/>
                    </a:cubicBezTo>
                    <a:cubicBezTo>
                      <a:pt x="37500" y="107234"/>
                      <a:pt x="48750" y="109787"/>
                      <a:pt x="60000" y="109787"/>
                    </a:cubicBezTo>
                    <a:cubicBezTo>
                      <a:pt x="71250" y="109787"/>
                      <a:pt x="82500" y="107234"/>
                      <a:pt x="90000" y="102127"/>
                    </a:cubicBezTo>
                    <a:cubicBezTo>
                      <a:pt x="101250" y="94468"/>
                      <a:pt x="105000" y="84255"/>
                      <a:pt x="105000" y="61276"/>
                    </a:cubicBezTo>
                    <a:cubicBezTo>
                      <a:pt x="105000" y="35744"/>
                      <a:pt x="101250" y="28085"/>
                      <a:pt x="90000" y="204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3140075" y="-1150937"/>
                <a:ext cx="128587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120000"/>
                    </a:moveTo>
                    <a:lnTo>
                      <a:pt x="14814" y="23119"/>
                    </a:lnTo>
                    <a:lnTo>
                      <a:pt x="14814" y="120000"/>
                    </a:lnTo>
                    <a:lnTo>
                      <a:pt x="0" y="120000"/>
                    </a:lnTo>
                    <a:lnTo>
                      <a:pt x="0" y="0"/>
                    </a:lnTo>
                    <a:lnTo>
                      <a:pt x="14814" y="0"/>
                    </a:lnTo>
                    <a:lnTo>
                      <a:pt x="102222" y="96880"/>
                    </a:lnTo>
                    <a:lnTo>
                      <a:pt x="102222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102222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3313112" y="-1150937"/>
                <a:ext cx="109537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20869" y="9908"/>
                    </a:moveTo>
                    <a:lnTo>
                      <a:pt x="20869" y="55045"/>
                    </a:lnTo>
                    <a:lnTo>
                      <a:pt x="102608" y="55045"/>
                    </a:lnTo>
                    <a:lnTo>
                      <a:pt x="102608" y="64954"/>
                    </a:lnTo>
                    <a:lnTo>
                      <a:pt x="20869" y="64954"/>
                    </a:lnTo>
                    <a:lnTo>
                      <a:pt x="20869" y="120000"/>
                    </a:lnTo>
                    <a:lnTo>
                      <a:pt x="0" y="120000"/>
                    </a:ln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9908"/>
                    </a:lnTo>
                    <a:lnTo>
                      <a:pt x="20869" y="99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Shape 119"/>
              <p:cNvSpPr/>
              <p:nvPr/>
            </p:nvSpPr>
            <p:spPr>
              <a:xfrm>
                <a:off x="3455987" y="-1150937"/>
                <a:ext cx="109537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9908"/>
                    </a:lnTo>
                    <a:lnTo>
                      <a:pt x="20869" y="9908"/>
                    </a:lnTo>
                    <a:lnTo>
                      <a:pt x="20869" y="51743"/>
                    </a:lnTo>
                    <a:lnTo>
                      <a:pt x="102608" y="51743"/>
                    </a:lnTo>
                    <a:lnTo>
                      <a:pt x="102608" y="64954"/>
                    </a:lnTo>
                    <a:lnTo>
                      <a:pt x="20869" y="64954"/>
                    </a:lnTo>
                    <a:lnTo>
                      <a:pt x="20869" y="106788"/>
                    </a:lnTo>
                    <a:lnTo>
                      <a:pt x="120000" y="106788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3602037" y="-1150937"/>
                <a:ext cx="120649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7500" y="120000"/>
                    </a:moveTo>
                    <a:cubicBezTo>
                      <a:pt x="60000" y="65217"/>
                      <a:pt x="60000" y="65217"/>
                      <a:pt x="60000" y="65217"/>
                    </a:cubicBezTo>
                    <a:cubicBezTo>
                      <a:pt x="18750" y="65217"/>
                      <a:pt x="18750" y="65217"/>
                      <a:pt x="18750" y="65217"/>
                    </a:cubicBezTo>
                    <a:cubicBezTo>
                      <a:pt x="18750" y="120000"/>
                      <a:pt x="18750" y="120000"/>
                      <a:pt x="1875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750" y="0"/>
                      <a:pt x="63750" y="0"/>
                      <a:pt x="63750" y="0"/>
                    </a:cubicBezTo>
                    <a:cubicBezTo>
                      <a:pt x="93750" y="0"/>
                      <a:pt x="116250" y="10434"/>
                      <a:pt x="116250" y="31304"/>
                    </a:cubicBezTo>
                    <a:cubicBezTo>
                      <a:pt x="116250" y="49565"/>
                      <a:pt x="101250" y="62608"/>
                      <a:pt x="78750" y="65217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lnTo>
                      <a:pt x="97500" y="120000"/>
                    </a:lnTo>
                    <a:close/>
                    <a:moveTo>
                      <a:pt x="63750" y="10434"/>
                    </a:moveTo>
                    <a:cubicBezTo>
                      <a:pt x="18750" y="10434"/>
                      <a:pt x="18750" y="10434"/>
                      <a:pt x="18750" y="10434"/>
                    </a:cubicBezTo>
                    <a:cubicBezTo>
                      <a:pt x="18750" y="54782"/>
                      <a:pt x="18750" y="54782"/>
                      <a:pt x="18750" y="54782"/>
                    </a:cubicBezTo>
                    <a:cubicBezTo>
                      <a:pt x="63750" y="54782"/>
                      <a:pt x="63750" y="54782"/>
                      <a:pt x="63750" y="54782"/>
                    </a:cubicBezTo>
                    <a:cubicBezTo>
                      <a:pt x="82500" y="54782"/>
                      <a:pt x="97500" y="46956"/>
                      <a:pt x="97500" y="33913"/>
                    </a:cubicBezTo>
                    <a:cubicBezTo>
                      <a:pt x="97500" y="18260"/>
                      <a:pt x="82500" y="10434"/>
                      <a:pt x="63750" y="104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Shape 121"/>
              <p:cNvSpPr/>
              <p:nvPr/>
            </p:nvSpPr>
            <p:spPr>
              <a:xfrm>
                <a:off x="3760787" y="-1150937"/>
                <a:ext cx="109537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9908"/>
                    </a:lnTo>
                    <a:lnTo>
                      <a:pt x="20869" y="9908"/>
                    </a:lnTo>
                    <a:lnTo>
                      <a:pt x="20869" y="51743"/>
                    </a:lnTo>
                    <a:lnTo>
                      <a:pt x="102608" y="51743"/>
                    </a:lnTo>
                    <a:lnTo>
                      <a:pt x="102608" y="64954"/>
                    </a:lnTo>
                    <a:lnTo>
                      <a:pt x="20869" y="64954"/>
                    </a:lnTo>
                    <a:lnTo>
                      <a:pt x="20869" y="106788"/>
                    </a:lnTo>
                    <a:lnTo>
                      <a:pt x="120000" y="106788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3906837" y="-1150937"/>
                <a:ext cx="128587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2222" y="120000"/>
                    </a:moveTo>
                    <a:lnTo>
                      <a:pt x="17777" y="23119"/>
                    </a:lnTo>
                    <a:lnTo>
                      <a:pt x="17777" y="120000"/>
                    </a:lnTo>
                    <a:lnTo>
                      <a:pt x="0" y="120000"/>
                    </a:lnTo>
                    <a:lnTo>
                      <a:pt x="0" y="0"/>
                    </a:lnTo>
                    <a:lnTo>
                      <a:pt x="14814" y="0"/>
                    </a:lnTo>
                    <a:lnTo>
                      <a:pt x="102222" y="96880"/>
                    </a:lnTo>
                    <a:lnTo>
                      <a:pt x="102222" y="0"/>
                    </a:ln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102222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Shape 123"/>
              <p:cNvSpPr/>
              <p:nvPr/>
            </p:nvSpPr>
            <p:spPr>
              <a:xfrm>
                <a:off x="4076701" y="-1155700"/>
                <a:ext cx="120649" cy="177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120000"/>
                    </a:moveTo>
                    <a:cubicBezTo>
                      <a:pt x="41250" y="120000"/>
                      <a:pt x="26250" y="117446"/>
                      <a:pt x="15000" y="107234"/>
                    </a:cubicBezTo>
                    <a:cubicBezTo>
                      <a:pt x="0" y="97021"/>
                      <a:pt x="0" y="86808"/>
                      <a:pt x="0" y="61276"/>
                    </a:cubicBezTo>
                    <a:cubicBezTo>
                      <a:pt x="0" y="35744"/>
                      <a:pt x="0" y="22978"/>
                      <a:pt x="15000" y="12765"/>
                    </a:cubicBezTo>
                    <a:cubicBezTo>
                      <a:pt x="26250" y="5106"/>
                      <a:pt x="41250" y="0"/>
                      <a:pt x="60000" y="0"/>
                    </a:cubicBezTo>
                    <a:cubicBezTo>
                      <a:pt x="90000" y="0"/>
                      <a:pt x="112500" y="12765"/>
                      <a:pt x="120000" y="35744"/>
                    </a:cubicBezTo>
                    <a:cubicBezTo>
                      <a:pt x="101250" y="35744"/>
                      <a:pt x="101250" y="35744"/>
                      <a:pt x="101250" y="35744"/>
                    </a:cubicBezTo>
                    <a:cubicBezTo>
                      <a:pt x="97500" y="20425"/>
                      <a:pt x="82500" y="12765"/>
                      <a:pt x="60000" y="12765"/>
                    </a:cubicBezTo>
                    <a:cubicBezTo>
                      <a:pt x="48750" y="12765"/>
                      <a:pt x="37500" y="15319"/>
                      <a:pt x="30000" y="20425"/>
                    </a:cubicBezTo>
                    <a:cubicBezTo>
                      <a:pt x="18750" y="28085"/>
                      <a:pt x="18750" y="35744"/>
                      <a:pt x="18750" y="61276"/>
                    </a:cubicBezTo>
                    <a:cubicBezTo>
                      <a:pt x="18750" y="84255"/>
                      <a:pt x="18750" y="94468"/>
                      <a:pt x="30000" y="102127"/>
                    </a:cubicBezTo>
                    <a:cubicBezTo>
                      <a:pt x="37500" y="107234"/>
                      <a:pt x="48750" y="109787"/>
                      <a:pt x="60000" y="109787"/>
                    </a:cubicBezTo>
                    <a:cubicBezTo>
                      <a:pt x="82500" y="109787"/>
                      <a:pt x="97500" y="99574"/>
                      <a:pt x="101250" y="84255"/>
                    </a:cubicBezTo>
                    <a:cubicBezTo>
                      <a:pt x="120000" y="84255"/>
                      <a:pt x="120000" y="84255"/>
                      <a:pt x="120000" y="84255"/>
                    </a:cubicBezTo>
                    <a:cubicBezTo>
                      <a:pt x="116250" y="107234"/>
                      <a:pt x="90000" y="120000"/>
                      <a:pt x="60000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4233862" y="-1150937"/>
                <a:ext cx="109537" cy="17303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0" y="0"/>
                    </a:lnTo>
                    <a:lnTo>
                      <a:pt x="120000" y="0"/>
                    </a:lnTo>
                    <a:lnTo>
                      <a:pt x="120000" y="9908"/>
                    </a:lnTo>
                    <a:lnTo>
                      <a:pt x="20869" y="9908"/>
                    </a:lnTo>
                    <a:lnTo>
                      <a:pt x="20869" y="51743"/>
                    </a:lnTo>
                    <a:lnTo>
                      <a:pt x="107826" y="51743"/>
                    </a:lnTo>
                    <a:lnTo>
                      <a:pt x="107826" y="64954"/>
                    </a:lnTo>
                    <a:lnTo>
                      <a:pt x="20869" y="64954"/>
                    </a:lnTo>
                    <a:lnTo>
                      <a:pt x="20869" y="106788"/>
                    </a:lnTo>
                    <a:lnTo>
                      <a:pt x="120000" y="106788"/>
                    </a:lnTo>
                    <a:lnTo>
                      <a:pt x="12000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1169987" y="-781050"/>
                <a:ext cx="484187" cy="42386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6059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B3C33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" name="Shape 126"/>
            <p:cNvSpPr txBox="1"/>
            <p:nvPr/>
          </p:nvSpPr>
          <p:spPr>
            <a:xfrm>
              <a:off x="3971848" y="1372669"/>
              <a:ext cx="3158948" cy="46387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rebuchet MS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May 8 - 11, 2017 | Silicon Valley | #GTC17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Trebuchet MS"/>
                <a:buNone/>
                <a:tabLst/>
                <a:defRPr/>
              </a:pPr>
              <a:r>
                <a:rPr kumimoji="0" lang="en-US" sz="1200" b="1" i="0" u="sng" strike="noStrike" kern="0" cap="none" spc="0" normalizeH="0" baseline="0" noProof="0" dirty="0">
                  <a:ln>
                    <a:noFill/>
                  </a:ln>
                  <a:solidFill>
                    <a:srgbClr val="76B9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  <a:hlinkClick r:id="rId3"/>
                </a:rPr>
                <a:t>www.gputechconf.com</a:t>
              </a:r>
            </a:p>
          </p:txBody>
        </p:sp>
      </p:grpSp>
      <p:sp>
        <p:nvSpPr>
          <p:cNvPr id="135" name="Shape 135"/>
          <p:cNvSpPr/>
          <p:nvPr/>
        </p:nvSpPr>
        <p:spPr>
          <a:xfrm>
            <a:off x="845521" y="5219700"/>
            <a:ext cx="9587290" cy="69634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ct val="25000"/>
              <a:buFont typeface="Trebuchet MS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Don’t miss the world’s most important event for GPU developers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6B900"/>
              </a:buClr>
              <a:buSzPct val="25000"/>
              <a:buFont typeface="Trebuchet MS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May 8 – 11, 2017 in Silicon Valley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8541649" y="1274489"/>
            <a:ext cx="184666" cy="3462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836113" y="1877693"/>
            <a:ext cx="2212761" cy="2926074"/>
            <a:chOff x="7836113" y="1877693"/>
            <a:chExt cx="2212761" cy="2926074"/>
          </a:xfrm>
        </p:grpSpPr>
        <p:sp>
          <p:nvSpPr>
            <p:cNvPr id="134" name="Shape 134"/>
            <p:cNvSpPr/>
            <p:nvPr/>
          </p:nvSpPr>
          <p:spPr>
            <a:xfrm>
              <a:off x="7836113" y="3745017"/>
              <a:ext cx="2134783" cy="105875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INNOVATE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Hear about disruptive innovations from startups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0" t="1143" r="13568" b="2428"/>
            <a:stretch/>
          </p:blipFill>
          <p:spPr>
            <a:xfrm>
              <a:off x="7942850" y="1877693"/>
              <a:ext cx="2106024" cy="1785784"/>
            </a:xfrm>
            <a:prstGeom prst="rect">
              <a:avLst/>
            </a:prstGeom>
            <a:noFill/>
            <a:ln w="6350">
              <a:solidFill>
                <a:srgbClr val="5A5A5A"/>
              </a:solidFill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5524564" y="1877312"/>
            <a:ext cx="2201449" cy="2926455"/>
            <a:chOff x="5524564" y="1877312"/>
            <a:chExt cx="2201449" cy="2926455"/>
          </a:xfrm>
        </p:grpSpPr>
        <p:sp>
          <p:nvSpPr>
            <p:cNvPr id="132" name="Shape 132"/>
            <p:cNvSpPr/>
            <p:nvPr/>
          </p:nvSpPr>
          <p:spPr>
            <a:xfrm>
              <a:off x="5524564" y="3745017"/>
              <a:ext cx="2153117" cy="105875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rebuchet MS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DISCOVER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rebuchet MS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See how GPUs are creating amazing breakthroughs in important fields such as deep learning and AI</a:t>
              </a: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27" t="1842" r="17304" b="20741"/>
            <a:stretch/>
          </p:blipFill>
          <p:spPr>
            <a:xfrm>
              <a:off x="5616264" y="1877312"/>
              <a:ext cx="2109749" cy="1786546"/>
            </a:xfrm>
            <a:prstGeom prst="rect">
              <a:avLst/>
            </a:prstGeom>
            <a:noFill/>
            <a:ln w="6350">
              <a:solidFill>
                <a:srgbClr val="5A5A5A"/>
              </a:solidFill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847073" y="1874770"/>
            <a:ext cx="2170343" cy="2759720"/>
            <a:chOff x="847073" y="1874770"/>
            <a:chExt cx="2170343" cy="2759720"/>
          </a:xfrm>
        </p:grpSpPr>
        <p:sp>
          <p:nvSpPr>
            <p:cNvPr id="128" name="Shape 128"/>
            <p:cNvSpPr/>
            <p:nvPr/>
          </p:nvSpPr>
          <p:spPr>
            <a:xfrm>
              <a:off x="847073" y="3745017"/>
              <a:ext cx="2170343" cy="88947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rebuchet MS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CONNECT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rebuchet MS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Connect with technology experts from NVIDIA and other leading organizations</a:t>
              </a: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30" t="23781" r="61543" b="5195"/>
            <a:stretch/>
          </p:blipFill>
          <p:spPr>
            <a:xfrm>
              <a:off x="921759" y="1874770"/>
              <a:ext cx="2086496" cy="1791630"/>
            </a:xfrm>
            <a:prstGeom prst="rect">
              <a:avLst/>
            </a:prstGeom>
            <a:noFill/>
            <a:ln w="6350">
              <a:solidFill>
                <a:srgbClr val="5A5A5A"/>
              </a:solidFill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3176815" y="1879729"/>
            <a:ext cx="2200178" cy="2920962"/>
            <a:chOff x="3176815" y="1879729"/>
            <a:chExt cx="2200178" cy="2920962"/>
          </a:xfrm>
        </p:grpSpPr>
        <p:sp>
          <p:nvSpPr>
            <p:cNvPr id="130" name="Shape 130"/>
            <p:cNvSpPr/>
            <p:nvPr/>
          </p:nvSpPr>
          <p:spPr>
            <a:xfrm>
              <a:off x="3176815" y="3745017"/>
              <a:ext cx="2042203" cy="10556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rebuchet MS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LEARN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rebuchet MS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rebuchet MS"/>
                  <a:ea typeface="Trebuchet MS"/>
                  <a:cs typeface="Trebuchet MS"/>
                  <a:sym typeface="Trebuchet MS"/>
                </a:rPr>
                <a:t>Gain insight and valuable hands-on training through hundreds of sessions and research posters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39"/>
            <a:stretch/>
          </p:blipFill>
          <p:spPr>
            <a:xfrm>
              <a:off x="3259320" y="1879729"/>
              <a:ext cx="2117673" cy="1797049"/>
            </a:xfrm>
            <a:prstGeom prst="rect">
              <a:avLst/>
            </a:prstGeom>
            <a:noFill/>
            <a:ln w="6350">
              <a:solidFill>
                <a:srgbClr val="5A5A5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7177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2000">
        <p159:morph option="byObject"/>
      </p:transition>
    </mc:Choice>
    <mc:Fallback xmlns=""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60064" y="2332926"/>
            <a:ext cx="49431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Instructor:  </a:t>
            </a:r>
          </a:p>
        </p:txBody>
      </p:sp>
    </p:spTree>
    <p:extLst>
      <p:ext uri="{BB962C8B-B14F-4D97-AF65-F5344CB8AC3E}">
        <p14:creationId xmlns:p14="http://schemas.microsoft.com/office/powerpoint/2010/main" val="417130858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WHAT THIS LAB IS NOT</a:t>
            </a:r>
          </a:p>
        </p:txBody>
      </p:sp>
      <p:sp>
        <p:nvSpPr>
          <p:cNvPr id="260" name="Shape 260"/>
          <p:cNvSpPr txBox="1">
            <a:spLocks noGrp="1"/>
          </p:cNvSpPr>
          <p:nvPr>
            <p:ph type="body" idx="2"/>
          </p:nvPr>
        </p:nvSpPr>
        <p:spPr>
          <a:xfrm>
            <a:off x="516750" y="2103034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 to machine learning from first principles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dirty="0"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Explanation of</a:t>
            </a: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electronic health records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Rigorous mathematical formalism of neural networks</a:t>
            </a:r>
            <a:endParaRPr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Survey of all the features and options of </a:t>
            </a:r>
            <a:r>
              <a:rPr lang="en-US" dirty="0">
                <a:solidFill>
                  <a:schemeClr val="dk2"/>
                </a:solidFill>
              </a:rPr>
              <a:t>Keras / Theano</a:t>
            </a:r>
            <a:endParaRPr lang="en-US"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7373935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ASSUMPTIONS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2"/>
          </p:nvPr>
        </p:nvSpPr>
        <p:spPr>
          <a:xfrm>
            <a:off x="516750" y="1509311"/>
            <a:ext cx="9948672" cy="4312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You are familiar with: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Concept of electronic health records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2"/>
              </a:solidFill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Basics of n</a:t>
            </a:r>
            <a:r>
              <a:rPr lang="en-US" sz="20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eural networks</a:t>
            </a: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42900" algn="l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Basics of Pandas, Numpy and Matplotlib</a:t>
            </a:r>
          </a:p>
          <a:p>
            <a:pPr lvl="1" algn="l">
              <a:spcBef>
                <a:spcPts val="0"/>
              </a:spcBef>
              <a:spcAft>
                <a:spcPts val="0"/>
              </a:spcAft>
              <a:buSzPct val="100000"/>
            </a:pPr>
            <a:endParaRPr lang="en-US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Helpful to have:</a:t>
            </a:r>
            <a:endParaRPr lang="en-US" sz="22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lvl="1" indent="-342900" algn="l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</a:rPr>
              <a:t>Familiarity with recurrent neural network (RNNs)</a:t>
            </a:r>
            <a:endParaRPr lang="en-US"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7439530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600" b="1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TAKE AWAYS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2"/>
          </p:nvPr>
        </p:nvSpPr>
        <p:spPr>
          <a:xfrm>
            <a:off x="516750" y="2103034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Ability to</a:t>
            </a: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setup your own recurrent neural network workflow </a:t>
            </a:r>
            <a:r>
              <a:rPr lang="en-US" dirty="0">
                <a:solidFill>
                  <a:schemeClr val="dk2"/>
                </a:solidFill>
              </a:rPr>
              <a:t>using Keras / Theano and </a:t>
            </a: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adapt it to your use case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Know where to go for more info on RNNs, Keras and Theano</a:t>
            </a:r>
            <a:endParaRPr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Familiarity with </a:t>
            </a:r>
            <a:r>
              <a:rPr lang="en-US" dirty="0">
                <a:solidFill>
                  <a:schemeClr val="dk2"/>
                </a:solidFill>
              </a:rPr>
              <a:t>data preparation process using Pandas, Numpy and Keras</a:t>
            </a:r>
            <a:endParaRPr lang="en-US" sz="24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7739281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dobe_02092017.potx" id="{8BB7FE7F-7913-48A4-A7C7-29878DE52925}" vid="{860899D9-7165-40FF-AA91-88AFAE7ACA84}"/>
    </a:ext>
  </a:extLst>
</a:theme>
</file>

<file path=ppt/theme/theme4.xml><?xml version="1.0" encoding="utf-8"?>
<a:theme xmlns:a="http://schemas.openxmlformats.org/drawingml/2006/main" name="4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LI_Template_final.potx [Read-Only]" id="{70BAD3EC-A755-43B2-B29F-55B313885A7C}" vid="{4531EE54-B03D-436A-828A-1AB6379A8773}"/>
    </a:ext>
  </a:extLst>
</a:theme>
</file>

<file path=ppt/theme/theme6.xml><?xml version="1.0" encoding="utf-8"?>
<a:theme xmlns:a="http://schemas.openxmlformats.org/drawingml/2006/main" name="6_Title &amp; Bullet">
  <a:themeElements>
    <a:clrScheme name="Custom 1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5125</TotalTime>
  <Words>1597</Words>
  <Application>Microsoft Office PowerPoint</Application>
  <PresentationFormat>Custom</PresentationFormat>
  <Paragraphs>371</Paragraphs>
  <Slides>69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69</vt:i4>
      </vt:variant>
    </vt:vector>
  </HeadingPairs>
  <TitlesOfParts>
    <vt:vector size="83" baseType="lpstr">
      <vt:lpstr>Trebuchet MS</vt:lpstr>
      <vt:lpstr>Noto Sans Symbols</vt:lpstr>
      <vt:lpstr>MS PGothic</vt:lpstr>
      <vt:lpstr>Questrial</vt:lpstr>
      <vt:lpstr>Arial</vt:lpstr>
      <vt:lpstr>Wingdings</vt:lpstr>
      <vt:lpstr>Title &amp; Bullet</vt:lpstr>
      <vt:lpstr>1_Title &amp; Bullet</vt:lpstr>
      <vt:lpstr>3_Title &amp; Bullet</vt:lpstr>
      <vt:lpstr>4_Title &amp; Bullet</vt:lpstr>
      <vt:lpstr>5_Title &amp; Bullet</vt:lpstr>
      <vt:lpstr>6_Title &amp; Bullet</vt:lpstr>
      <vt:lpstr>8_Title &amp; Bullet</vt:lpstr>
      <vt:lpstr>2_Title &amp; Bullet</vt:lpstr>
      <vt:lpstr>Modelling Time Series Data with Theano</vt:lpstr>
      <vt:lpstr>DEEP LEARNING INSTITUTE</vt:lpstr>
      <vt:lpstr>PowerPoint Presentation</vt:lpstr>
      <vt:lpstr>LAB PERSPECTIVE</vt:lpstr>
      <vt:lpstr>PURPOSE / GOAL</vt:lpstr>
      <vt:lpstr>WHAT THIS LAB IS</vt:lpstr>
      <vt:lpstr>WHAT THIS LAB IS NOT</vt:lpstr>
      <vt:lpstr>ASSUMPTIONS</vt:lpstr>
      <vt:lpstr>TAKE AWAYS</vt:lpstr>
      <vt:lpstr>RNN / LSTM </vt:lpstr>
      <vt:lpstr>RECURRENT NEURAL NETWORK</vt:lpstr>
      <vt:lpstr>RNN</vt:lpstr>
      <vt:lpstr>LONG SHORT TERM MEMORY</vt:lpstr>
      <vt:lpstr>KERAS RNN</vt:lpstr>
      <vt:lpstr>KERAS / THEANO</vt:lpstr>
      <vt:lpstr>KERAS</vt:lpstr>
      <vt:lpstr>THEANO</vt:lpstr>
      <vt:lpstr>PANDAS / NUMPY / MATPLOTLIB</vt:lpstr>
      <vt:lpstr>PANDAS</vt:lpstr>
      <vt:lpstr>NUMPY</vt:lpstr>
      <vt:lpstr>MATPLOTLIB</vt:lpstr>
      <vt:lpstr>LAB DISCUSSION / OVERVIEW</vt:lpstr>
      <vt:lpstr>DATA</vt:lpstr>
      <vt:lpstr>DATA</vt:lpstr>
      <vt:lpstr>DATA</vt:lpstr>
      <vt:lpstr>DATA</vt:lpstr>
      <vt:lpstr>LAB PROCESS</vt:lpstr>
      <vt:lpstr>LAB PROCESS</vt:lpstr>
      <vt:lpstr>LAB PROCESS</vt:lpstr>
      <vt:lpstr>LAB ENVIRONMENT</vt:lpstr>
      <vt:lpstr>NAVIGATING TO QWIKLABS</vt:lpstr>
      <vt:lpstr>ACCESSING LAB ENVIRONMENT</vt:lpstr>
      <vt:lpstr>ACCESSING LAB INSTRUCTIONS</vt:lpstr>
      <vt:lpstr>ACCESSING LAB INSTRUCTIONS</vt:lpstr>
      <vt:lpstr>ACCESSING LAB INSTRUCTIONS</vt:lpstr>
      <vt:lpstr>LAB REVIEW</vt:lpstr>
      <vt:lpstr>LAB REVIEW</vt:lpstr>
      <vt:lpstr>LAB REVIEW - IMPORT LIBRARIES #1B</vt:lpstr>
      <vt:lpstr>LAB REVIEW - DEFINE PATHS #1C</vt:lpstr>
      <vt:lpstr> LAB REVIEW - LOAD DATA #1D</vt:lpstr>
      <vt:lpstr>LAB REVIEW</vt:lpstr>
      <vt:lpstr> LAB REVIEW – DATA REVIEW #2A</vt:lpstr>
      <vt:lpstr>LAB REVIEW – DATA REVIEW #2A</vt:lpstr>
      <vt:lpstr> LAB REVIEW – DATA REVIEW #2A</vt:lpstr>
      <vt:lpstr> LAB REVIEW – DATA REVIEW #2A</vt:lpstr>
      <vt:lpstr> LAB REVIEW – DATA REVIEW #2A</vt:lpstr>
      <vt:lpstr> LAB REVIEW - DATA NORMALIZATION #2B</vt:lpstr>
      <vt:lpstr> LAB REVIEW - DATA GAPS #2C</vt:lpstr>
      <vt:lpstr>LAB REVIEW - DATA GAPS #2C</vt:lpstr>
      <vt:lpstr> LAB REVIEW - DATA GAPS #2C</vt:lpstr>
      <vt:lpstr> LAB REVIEW - DATA GAPS #2C</vt:lpstr>
      <vt:lpstr> LAB REVIEW - DATA SEQUENCING #2D</vt:lpstr>
      <vt:lpstr> LAB REVIEW - DATA SEQUENCING #2D</vt:lpstr>
      <vt:lpstr> LAB REVIEW - DATA SEQUENCING #2D</vt:lpstr>
      <vt:lpstr>LAB REVIEW</vt:lpstr>
      <vt:lpstr> LAB REVIEW - ARCHITECT LSTM #3</vt:lpstr>
      <vt:lpstr> LAB REVIEW - ARCHITECT LSTM #3</vt:lpstr>
      <vt:lpstr> LAB REVIEW – BUILD / TRAIN MODEL #4</vt:lpstr>
      <vt:lpstr> LAB REVIEW – EVALUATE MODEL #5</vt:lpstr>
      <vt:lpstr> LAB REVIEW - VISUALIZE RESULTS #6</vt:lpstr>
      <vt:lpstr>LAB REVIEW - COMPARE BASELINE #7</vt:lpstr>
      <vt:lpstr> LAB REVIEW - COMPARE BASELINE #7</vt:lpstr>
      <vt:lpstr>LAB REVIEW - COMPARE BASELINE #7</vt:lpstr>
      <vt:lpstr>WHAT ELSE?</vt:lpstr>
      <vt:lpstr>WHAT’S NEXT</vt:lpstr>
      <vt:lpstr>WHAT’S NEXT</vt:lpstr>
      <vt:lpstr>WHAT’S NEXT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DEEP LEARNING</dc:title>
  <dc:creator>Charles Killam</dc:creator>
  <cp:lastModifiedBy>Charles Killam</cp:lastModifiedBy>
  <cp:revision>331</cp:revision>
  <dcterms:modified xsi:type="dcterms:W3CDTF">2017-04-12T18:26:05Z</dcterms:modified>
</cp:coreProperties>
</file>